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0XxK4w/bDyL7glaP3Eme0/Rm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CFF2AC-3F24-47CB-A17C-2B13791405A8}">
  <a:tblStyle styleId="{23CFF2AC-3F24-47CB-A17C-2B13791405A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3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6:notes"/>
          <p:cNvSpPr txBox="1">
            <a:spLocks noGrp="1"/>
          </p:cNvSpPr>
          <p:nvPr>
            <p:ph type="body" idx="1"/>
          </p:nvPr>
        </p:nvSpPr>
        <p:spPr>
          <a:xfrm>
            <a:off x="716619" y="4548457"/>
            <a:ext cx="5732949" cy="3721466"/>
          </a:xfrm>
          <a:prstGeom prst="rect">
            <a:avLst/>
          </a:prstGeom>
          <a:noFill/>
          <a:ln>
            <a:noFill/>
          </a:ln>
        </p:spPr>
        <p:txBody>
          <a:bodyPr spcFirstLastPara="1" wrap="square" lIns="94900" tIns="47425" rIns="94900" bIns="47425" anchor="t" anchorCtr="0">
            <a:noAutofit/>
          </a:bodyPr>
          <a:lstStyle/>
          <a:p>
            <a:pPr marL="228600" marR="0" lvl="0" indent="-139700" algn="l" rtl="0">
              <a:lnSpc>
                <a:spcPct val="100000"/>
              </a:lnSpc>
              <a:spcBef>
                <a:spcPts val="0"/>
              </a:spcBef>
              <a:spcAft>
                <a:spcPts val="0"/>
              </a:spcAft>
              <a:buClr>
                <a:srgbClr val="000000"/>
              </a:buClr>
              <a:buSzPts val="1400"/>
              <a:buFont typeface="Arial"/>
              <a:buNone/>
            </a:pPr>
            <a:endParaRPr/>
          </a:p>
          <a:p>
            <a:pPr marL="228600" lvl="0" indent="-139700" algn="l" rtl="0">
              <a:lnSpc>
                <a:spcPct val="100000"/>
              </a:lnSpc>
              <a:spcBef>
                <a:spcPts val="0"/>
              </a:spcBef>
              <a:spcAft>
                <a:spcPts val="0"/>
              </a:spcAft>
              <a:buSzPts val="1400"/>
              <a:buFont typeface="Arial"/>
              <a:buNone/>
            </a:pPr>
            <a:endParaRPr/>
          </a:p>
        </p:txBody>
      </p:sp>
      <p:sp>
        <p:nvSpPr>
          <p:cNvPr id="259" name="Google Shape;259;p36: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a17345c44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ca17345c44_0_12: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en-US" sz="1400" b="1">
                <a:latin typeface="Arial"/>
                <a:ea typeface="Arial"/>
                <a:cs typeface="Arial"/>
                <a:sym typeface="Arial"/>
              </a:rPr>
              <a:t>NICOLETTE:</a:t>
            </a:r>
            <a:endParaRPr/>
          </a:p>
          <a:p>
            <a:pPr marL="0" lvl="0" indent="0" algn="l" rtl="0">
              <a:lnSpc>
                <a:spcPct val="100000"/>
              </a:lnSpc>
              <a:spcBef>
                <a:spcPts val="1200"/>
              </a:spcBef>
              <a:spcAft>
                <a:spcPts val="0"/>
              </a:spcAft>
              <a:buSzPts val="1400"/>
              <a:buNone/>
            </a:pPr>
            <a:endParaRPr sz="1400">
              <a:latin typeface="Verdana"/>
              <a:ea typeface="Verdana"/>
              <a:cs typeface="Verdana"/>
              <a:sym typeface="Verdana"/>
            </a:endParaRPr>
          </a:p>
          <a:p>
            <a:pPr marL="0" lvl="0" indent="0" algn="l" rtl="0">
              <a:lnSpc>
                <a:spcPct val="100000"/>
              </a:lnSpc>
              <a:spcBef>
                <a:spcPts val="1200"/>
              </a:spcBef>
              <a:spcAft>
                <a:spcPts val="0"/>
              </a:spcAft>
              <a:buSzPts val="1400"/>
              <a:buNone/>
            </a:pPr>
            <a:r>
              <a:rPr lang="en-US" sz="1400">
                <a:latin typeface="Verdana"/>
                <a:ea typeface="Verdana"/>
                <a:cs typeface="Verdana"/>
                <a:sym typeface="Verdana"/>
              </a:rPr>
              <a:t>Individuals eligible for Medicaid can get non-emergency medical transportation to their vaccine appointment by contacting their health plan. This chart shows the contact information for all Medicaid health plans in Arizona.  Individuals who are unable to travel to a vaccination location, contact should contact their healthplan to request in home vaccination visits. If you need assistance, please call you support coordinator.</a:t>
            </a:r>
            <a:endParaRPr sz="1400">
              <a:latin typeface="Verdana"/>
              <a:ea typeface="Verdana"/>
              <a:cs typeface="Verdana"/>
              <a:sym typeface="Verdana"/>
            </a:endParaRPr>
          </a:p>
        </p:txBody>
      </p:sp>
      <p:sp>
        <p:nvSpPr>
          <p:cNvPr id="316" name="Google Shape;316;gca17345c44_0_12: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54b08d04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d54b08d040_0_0: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marR="0" lvl="0" indent="0" algn="l" rtl="0">
              <a:lnSpc>
                <a:spcPct val="115000"/>
              </a:lnSpc>
              <a:spcBef>
                <a:spcPts val="1200"/>
              </a:spcBef>
              <a:spcAft>
                <a:spcPts val="0"/>
              </a:spcAft>
              <a:buClr>
                <a:srgbClr val="000000"/>
              </a:buClr>
              <a:buSzPts val="1400"/>
              <a:buFont typeface="Arial"/>
              <a:buNone/>
            </a:pPr>
            <a:r>
              <a:rPr lang="en-US" sz="1600" b="1">
                <a:latin typeface="Arial"/>
                <a:ea typeface="Arial"/>
                <a:cs typeface="Arial"/>
                <a:sym typeface="Arial"/>
              </a:rPr>
              <a:t>NICOLETTE:</a:t>
            </a:r>
            <a:endParaRPr/>
          </a:p>
          <a:p>
            <a:pPr marL="0" lvl="0" indent="0" algn="l" rtl="0">
              <a:lnSpc>
                <a:spcPct val="115000"/>
              </a:lnSpc>
              <a:spcBef>
                <a:spcPts val="1200"/>
              </a:spcBef>
              <a:spcAft>
                <a:spcPts val="0"/>
              </a:spcAft>
              <a:buSzPts val="1400"/>
              <a:buNone/>
            </a:pPr>
            <a:r>
              <a:rPr lang="en-US" sz="1600">
                <a:highlight>
                  <a:srgbClr val="FFFFFF"/>
                </a:highlight>
              </a:rPr>
              <a:t>The Arizona Legislature passed legislation during the latest legislative session that prevents mask mandates. Since then, on July 27, 2021, the Center for Disease Control and Prevention updated its guidance related to mask wearing. The CDC recommends that all people regardless of vaccination status wear a mask indoors in public in areas of substantial or high transmission. Currently all counties in Arizona are considered to have a substantial or high level of community transmission.</a:t>
            </a:r>
            <a:endParaRPr sz="1600">
              <a:highlight>
                <a:srgbClr val="FFFFFF"/>
              </a:highlight>
            </a:endParaRPr>
          </a:p>
          <a:p>
            <a:pPr marL="0" lvl="0" indent="0" algn="l" rtl="0">
              <a:lnSpc>
                <a:spcPct val="115000"/>
              </a:lnSpc>
              <a:spcBef>
                <a:spcPts val="1200"/>
              </a:spcBef>
              <a:spcAft>
                <a:spcPts val="0"/>
              </a:spcAft>
              <a:buSzPts val="1400"/>
              <a:buNone/>
            </a:pPr>
            <a:r>
              <a:rPr lang="en-US" sz="1600">
                <a:highlight>
                  <a:schemeClr val="lt1"/>
                </a:highlight>
              </a:rPr>
              <a:t>DDD continues to encourage all eligible people to get the COVID-19 vaccine and to follow CDC guidance for prevention further spread of COVID 19</a:t>
            </a:r>
            <a:endParaRPr sz="1600">
              <a:highlight>
                <a:schemeClr val="lt1"/>
              </a:highlight>
            </a:endParaRPr>
          </a:p>
          <a:p>
            <a:pPr marL="0" lvl="0" indent="0" algn="l" rtl="0">
              <a:lnSpc>
                <a:spcPct val="115000"/>
              </a:lnSpc>
              <a:spcBef>
                <a:spcPts val="1200"/>
              </a:spcBef>
              <a:spcAft>
                <a:spcPts val="0"/>
              </a:spcAft>
              <a:buSzPts val="1400"/>
              <a:buNone/>
            </a:pPr>
            <a:r>
              <a:rPr lang="en-US" sz="1600">
                <a:highlight>
                  <a:schemeClr val="lt1"/>
                </a:highlight>
              </a:rPr>
              <a:t>DDD is updating its Congregate Care setting guidance document to incorporate the CDC’s updated recommendation. </a:t>
            </a:r>
            <a:endParaRPr sz="1600">
              <a:highlight>
                <a:schemeClr val="lt1"/>
              </a:highlight>
            </a:endParaRPr>
          </a:p>
          <a:p>
            <a:pPr marL="0" lvl="0" indent="0" algn="l" rtl="0">
              <a:lnSpc>
                <a:spcPct val="115000"/>
              </a:lnSpc>
              <a:spcBef>
                <a:spcPts val="1200"/>
              </a:spcBef>
              <a:spcAft>
                <a:spcPts val="1200"/>
              </a:spcAft>
              <a:buClr>
                <a:schemeClr val="dk1"/>
              </a:buClr>
              <a:buSzPts val="1100"/>
              <a:buFont typeface="Arial"/>
              <a:buNone/>
            </a:pPr>
            <a:endParaRPr sz="1600">
              <a:highlight>
                <a:schemeClr val="lt1"/>
              </a:highlight>
            </a:endParaRPr>
          </a:p>
        </p:txBody>
      </p:sp>
      <p:sp>
        <p:nvSpPr>
          <p:cNvPr id="325" name="Google Shape;325;gd54b08d040_0_0: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77d7bd2a0_0_0: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marR="0" lvl="0" indent="0" algn="l" rtl="0">
              <a:lnSpc>
                <a:spcPct val="115000"/>
              </a:lnSpc>
              <a:spcBef>
                <a:spcPts val="1000"/>
              </a:spcBef>
              <a:spcAft>
                <a:spcPts val="0"/>
              </a:spcAft>
              <a:buClr>
                <a:srgbClr val="000000"/>
              </a:buClr>
              <a:buSzPts val="1400"/>
              <a:buFont typeface="Arial"/>
              <a:buNone/>
            </a:pPr>
            <a:r>
              <a:rPr lang="en-US" b="1">
                <a:latin typeface="Arial"/>
                <a:ea typeface="Arial"/>
                <a:cs typeface="Arial"/>
                <a:sym typeface="Arial"/>
              </a:rPr>
              <a:t>NICOLETTE:</a:t>
            </a:r>
            <a:r>
              <a:rPr lang="en-US">
                <a:latin typeface="Arial"/>
                <a:ea typeface="Arial"/>
                <a:cs typeface="Arial"/>
                <a:sym typeface="Arial"/>
              </a:rPr>
              <a:t> </a:t>
            </a:r>
            <a:endParaRPr sz="1400"/>
          </a:p>
          <a:p>
            <a:pPr marL="0" marR="0" lvl="0" indent="0" algn="l" rtl="0">
              <a:lnSpc>
                <a:spcPct val="115000"/>
              </a:lnSpc>
              <a:spcBef>
                <a:spcPts val="1000"/>
              </a:spcBef>
              <a:spcAft>
                <a:spcPts val="0"/>
              </a:spcAft>
              <a:buClr>
                <a:srgbClr val="000000"/>
              </a:buClr>
              <a:buSzPts val="1400"/>
              <a:buFont typeface="Arial"/>
              <a:buNone/>
            </a:pPr>
            <a:r>
              <a:rPr lang="en-US" sz="1400"/>
              <a:t>On July 14, 2021, the Division published the new Provider Policy Manual Chapter 64 - Preventing Member Abuse, Neglect and Exploitation. </a:t>
            </a:r>
            <a:r>
              <a:rPr lang="en-US" sz="1400">
                <a:highlight>
                  <a:srgbClr val="FFFFFF"/>
                </a:highlight>
              </a:rPr>
              <a:t>This policy requires Qualified Vendors providing residential or day services to train staff and offer training to members about the prevention of abuse, neglect and exploitation. All members living in licensed residential settings or attending day services should be offered this training annually. These vendors will be able to provide interested members a training schedule once they are ready to start training.</a:t>
            </a:r>
            <a:endParaRPr sz="1400"/>
          </a:p>
          <a:p>
            <a:pPr marL="0" marR="0" lvl="0" indent="0" algn="l" rtl="0">
              <a:lnSpc>
                <a:spcPct val="115000"/>
              </a:lnSpc>
              <a:spcBef>
                <a:spcPts val="0"/>
              </a:spcBef>
              <a:spcAft>
                <a:spcPts val="0"/>
              </a:spcAft>
              <a:buClr>
                <a:srgbClr val="000000"/>
              </a:buClr>
              <a:buSzPts val="1400"/>
              <a:buFont typeface="Arial"/>
              <a:buNone/>
            </a:pPr>
            <a:endParaRPr sz="1400">
              <a:solidFill>
                <a:srgbClr val="202124"/>
              </a:solidFill>
              <a:highlight>
                <a:srgbClr val="FFFFFF"/>
              </a:highlight>
            </a:endParaRPr>
          </a:p>
          <a:p>
            <a:pPr marL="0" marR="0" lvl="0" indent="0" algn="l" rtl="0">
              <a:lnSpc>
                <a:spcPct val="115000"/>
              </a:lnSpc>
              <a:spcBef>
                <a:spcPts val="0"/>
              </a:spcBef>
              <a:spcAft>
                <a:spcPts val="0"/>
              </a:spcAft>
              <a:buClr>
                <a:srgbClr val="000000"/>
              </a:buClr>
              <a:buSzPts val="1400"/>
              <a:buFont typeface="Arial"/>
              <a:buNone/>
            </a:pPr>
            <a:r>
              <a:rPr lang="en-US" sz="1400">
                <a:highlight>
                  <a:srgbClr val="FFFFFF"/>
                </a:highlight>
              </a:rPr>
              <a:t>Support Coordinators will soon use a new process called Person-Centered Service Planning. This new process supports our mission of empowering individuals with developmental disabilities to lead self-directed, healthy and meaningful lives. It was created by AHCCCS and all Managed Care Organizations (MCO) supporting the Arizona Long Term Care System (ALTCS). The goal of the Person-Centered Service Planning process is to help the planning team to work together to create and put to action a plan driven by the member. Person-Centered Service Planning will help DDD ensure members’ voices and choices are heard. Members will have greater independence and input on the services they receive. Support Coordinators are being trained on the Person-Centered Service Plan and will begin using the new process once their training is complete.</a:t>
            </a:r>
            <a:endParaRPr sz="1400">
              <a:highlight>
                <a:srgbClr val="FFFFFF"/>
              </a:highlight>
            </a:endParaRPr>
          </a:p>
          <a:p>
            <a:pPr marL="0" marR="0" lvl="0" indent="0" algn="l" rtl="0">
              <a:lnSpc>
                <a:spcPct val="115000"/>
              </a:lnSpc>
              <a:spcBef>
                <a:spcPts val="0"/>
              </a:spcBef>
              <a:spcAft>
                <a:spcPts val="0"/>
              </a:spcAft>
              <a:buClr>
                <a:srgbClr val="000000"/>
              </a:buClr>
              <a:buSzPts val="1400"/>
              <a:buFont typeface="Arial"/>
              <a:buNone/>
            </a:pPr>
            <a:endParaRPr sz="1400">
              <a:highlight>
                <a:srgbClr val="FFFFFF"/>
              </a:highlight>
            </a:endParaRPr>
          </a:p>
          <a:p>
            <a:pPr marL="0" marR="0" lvl="0" indent="0" algn="l" rtl="0">
              <a:lnSpc>
                <a:spcPct val="115000"/>
              </a:lnSpc>
              <a:spcBef>
                <a:spcPts val="0"/>
              </a:spcBef>
              <a:spcAft>
                <a:spcPts val="0"/>
              </a:spcAft>
              <a:buClr>
                <a:srgbClr val="000000"/>
              </a:buClr>
              <a:buSzPts val="1400"/>
              <a:buFont typeface="Arial"/>
              <a:buNone/>
            </a:pPr>
            <a:r>
              <a:rPr lang="en-US" sz="1400">
                <a:highlight>
                  <a:srgbClr val="FFFFFF"/>
                </a:highlight>
              </a:rPr>
              <a:t>As we have discussed on previous town halls, the Division is streamlining its contracting process for Qualified Vendors who provide Home and Community Based Services to members eligible for ALTCS. Part of this process is changes to the Qualified Vendor Agreement. On June 28, 2021, the Division posted updated documents for the entire proposed new Qualified Vendor Agreement for public review and comment. Instructions for submitting comments can be found on the website, bit.ly/dddrfqvareview. The public comment period will close on Friday, August 27, 2021. Your feedback is critical to this process. Please review these documents and provide feedback. This will help ensure DDD and its Qualified Vendors are providing the best services possible.</a:t>
            </a:r>
            <a:endParaRPr sz="1400">
              <a:highlight>
                <a:srgbClr val="FFFFFF"/>
              </a:highlight>
            </a:endParaRPr>
          </a:p>
          <a:p>
            <a:pPr marL="0" marR="0" lvl="0" indent="0" algn="l" rtl="0">
              <a:lnSpc>
                <a:spcPct val="115000"/>
              </a:lnSpc>
              <a:spcBef>
                <a:spcPts val="0"/>
              </a:spcBef>
              <a:spcAft>
                <a:spcPts val="0"/>
              </a:spcAft>
              <a:buClr>
                <a:srgbClr val="000000"/>
              </a:buClr>
              <a:buSzPts val="1400"/>
              <a:buFont typeface="Arial"/>
              <a:buNone/>
            </a:pPr>
            <a:endParaRPr sz="1400">
              <a:highlight>
                <a:srgbClr val="FFFFFF"/>
              </a:highlight>
            </a:endParaRPr>
          </a:p>
          <a:p>
            <a:pPr marL="0" marR="0" lvl="0" indent="0" algn="l" rtl="0">
              <a:lnSpc>
                <a:spcPct val="115000"/>
              </a:lnSpc>
              <a:spcBef>
                <a:spcPts val="0"/>
              </a:spcBef>
              <a:spcAft>
                <a:spcPts val="0"/>
              </a:spcAft>
              <a:buClr>
                <a:srgbClr val="000000"/>
              </a:buClr>
              <a:buSzPts val="1400"/>
              <a:buFont typeface="Arial"/>
              <a:buNone/>
            </a:pPr>
            <a:r>
              <a:rPr lang="en-US" sz="1400">
                <a:highlight>
                  <a:srgbClr val="FFFFFF"/>
                </a:highlight>
              </a:rPr>
              <a:t>As part of the Division’s strategic planning, we have created new videos to introduce members and their families to DDD. They will help members and families better understand DDD. The topics are:</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Introduction to the Division of Developmental Disabilities</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Planning Meeting and Assessments</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Wants, Needs and Uncovered Services</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Learning New Skills</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What to Do When You Have a Complaint</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Filing an Appeal</a:t>
            </a:r>
            <a:endParaRPr sz="1400">
              <a:highlight>
                <a:srgbClr val="FFFFFF"/>
              </a:highlight>
            </a:endParaRPr>
          </a:p>
          <a:p>
            <a:pPr marL="596900" lvl="0" indent="0" algn="l" rtl="0">
              <a:lnSpc>
                <a:spcPct val="115000"/>
              </a:lnSpc>
              <a:spcBef>
                <a:spcPts val="0"/>
              </a:spcBef>
              <a:spcAft>
                <a:spcPts val="0"/>
              </a:spcAft>
              <a:buClr>
                <a:schemeClr val="dk1"/>
              </a:buClr>
              <a:buSzPts val="1100"/>
              <a:buFont typeface="Arial"/>
              <a:buNone/>
            </a:pPr>
            <a:r>
              <a:rPr lang="en-US" sz="1400">
                <a:highlight>
                  <a:srgbClr val="FFFFFF"/>
                </a:highlight>
              </a:rPr>
              <a:t>·</a:t>
            </a:r>
            <a:r>
              <a:rPr lang="en-US" sz="1400">
                <a:highlight>
                  <a:srgbClr val="FFFFFF"/>
                </a:highlight>
                <a:latin typeface="Times New Roman"/>
                <a:ea typeface="Times New Roman"/>
                <a:cs typeface="Times New Roman"/>
                <a:sym typeface="Times New Roman"/>
              </a:rPr>
              <a:t>  </a:t>
            </a:r>
            <a:r>
              <a:rPr lang="en-US" sz="1400">
                <a:highlight>
                  <a:srgbClr val="FFFFFF"/>
                </a:highlight>
              </a:rPr>
              <a:t>Introduction to Behavioral Health Services</a:t>
            </a:r>
            <a:endParaRPr sz="1400">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sz="1400">
                <a:highlight>
                  <a:srgbClr val="FFFFFF"/>
                </a:highlight>
              </a:rPr>
              <a:t>More videos are being made to address additional topics. On the website you can select “Members &amp; Families” from the menu on the left and then click the icon labeled “Informational Videos” to see these new videos.</a:t>
            </a:r>
            <a:endParaRPr sz="1400">
              <a:highlight>
                <a:srgbClr val="FFFFFF"/>
              </a:highlight>
            </a:endParaRPr>
          </a:p>
          <a:p>
            <a:pPr marL="0" lvl="0" indent="0" algn="l" rtl="0">
              <a:lnSpc>
                <a:spcPct val="115000"/>
              </a:lnSpc>
              <a:spcBef>
                <a:spcPts val="2000"/>
              </a:spcBef>
              <a:spcAft>
                <a:spcPts val="0"/>
              </a:spcAft>
              <a:buSzPts val="1400"/>
              <a:buNone/>
            </a:pPr>
            <a:r>
              <a:rPr lang="en-US" sz="1400" b="0" i="0">
                <a:solidFill>
                  <a:srgbClr val="202124"/>
                </a:solidFill>
                <a:latin typeface="Arial"/>
                <a:ea typeface="Arial"/>
                <a:cs typeface="Arial"/>
                <a:sym typeface="Arial"/>
              </a:rPr>
              <a:t>AzDVC works to ensure Arizonans with disabilities have an opportunity to vote independently and with privacy and have full participation in the electoral process in registering to vote, casting a vote and accessing the polling sites. ASL and CART will be provided For more information, contact Renaldo Fowler at rfowler@azdisabilitylaw.org Meeting Agenda </a:t>
            </a:r>
            <a:endParaRPr sz="1400"/>
          </a:p>
          <a:p>
            <a:pPr marL="914400" lvl="0" indent="-457200" algn="l" rtl="0">
              <a:lnSpc>
                <a:spcPct val="115000"/>
              </a:lnSpc>
              <a:spcBef>
                <a:spcPts val="0"/>
              </a:spcBef>
              <a:spcAft>
                <a:spcPts val="0"/>
              </a:spcAft>
              <a:buSzPts val="1400"/>
              <a:buAutoNum type="arabicPeriod"/>
            </a:pPr>
            <a:r>
              <a:rPr lang="en-US" sz="1400" b="0" i="0">
                <a:solidFill>
                  <a:srgbClr val="202124"/>
                </a:solidFill>
                <a:latin typeface="Arial"/>
                <a:ea typeface="Arial"/>
                <a:cs typeface="Arial"/>
                <a:sym typeface="Arial"/>
              </a:rPr>
              <a:t>Update on AzDVC activities: </a:t>
            </a:r>
            <a:endParaRPr sz="1400"/>
          </a:p>
          <a:p>
            <a:pPr marL="914400" lvl="0" indent="-457200" algn="l" rtl="0">
              <a:lnSpc>
                <a:spcPct val="115000"/>
              </a:lnSpc>
              <a:spcBef>
                <a:spcPts val="0"/>
              </a:spcBef>
              <a:spcAft>
                <a:spcPts val="0"/>
              </a:spcAft>
              <a:buSzPts val="1400"/>
              <a:buAutoNum type="arabicPeriod"/>
            </a:pPr>
            <a:r>
              <a:rPr lang="en-US" sz="1400" b="0" i="0">
                <a:solidFill>
                  <a:srgbClr val="202124"/>
                </a:solidFill>
                <a:latin typeface="Arial"/>
                <a:ea typeface="Arial"/>
                <a:cs typeface="Arial"/>
                <a:sym typeface="Arial"/>
              </a:rPr>
              <a:t>An overview of Arizona’s new election law(s) Impact on Persons with Disabilities </a:t>
            </a:r>
            <a:endParaRPr sz="1400"/>
          </a:p>
          <a:p>
            <a:pPr marL="914400" lvl="0" indent="-457200" algn="l" rtl="0">
              <a:lnSpc>
                <a:spcPct val="115000"/>
              </a:lnSpc>
              <a:spcBef>
                <a:spcPts val="0"/>
              </a:spcBef>
              <a:spcAft>
                <a:spcPts val="0"/>
              </a:spcAft>
              <a:buSzPts val="1400"/>
              <a:buAutoNum type="arabicPeriod"/>
            </a:pPr>
            <a:r>
              <a:rPr lang="en-US" sz="1400" b="0" i="0">
                <a:solidFill>
                  <a:srgbClr val="202124"/>
                </a:solidFill>
                <a:latin typeface="Arial"/>
                <a:ea typeface="Arial"/>
                <a:cs typeface="Arial"/>
                <a:sym typeface="Arial"/>
              </a:rPr>
              <a:t>Self Advocates Becoming Empowered</a:t>
            </a:r>
            <a:endParaRPr sz="1400"/>
          </a:p>
          <a:p>
            <a:pPr marL="914400" lvl="0" indent="-457200" algn="l" rtl="0">
              <a:lnSpc>
                <a:spcPct val="115000"/>
              </a:lnSpc>
              <a:spcBef>
                <a:spcPts val="0"/>
              </a:spcBef>
              <a:spcAft>
                <a:spcPts val="0"/>
              </a:spcAft>
              <a:buSzPts val="1400"/>
              <a:buAutoNum type="arabicPeriod"/>
            </a:pPr>
            <a:r>
              <a:rPr lang="en-US" sz="1400" b="0" i="0">
                <a:solidFill>
                  <a:srgbClr val="202124"/>
                </a:solidFill>
                <a:latin typeface="Arial"/>
                <a:ea typeface="Arial"/>
                <a:cs typeface="Arial"/>
                <a:sym typeface="Arial"/>
              </a:rPr>
              <a:t>Project Development</a:t>
            </a:r>
            <a:r>
              <a:rPr lang="en-US" sz="1400" b="0" i="0">
                <a:solidFill>
                  <a:srgbClr val="202124"/>
                </a:solidFill>
                <a:highlight>
                  <a:srgbClr val="FFFFFF"/>
                </a:highlight>
                <a:latin typeface="Arial"/>
                <a:ea typeface="Arial"/>
                <a:cs typeface="Arial"/>
                <a:sym typeface="Arial"/>
              </a:rPr>
              <a:t> </a:t>
            </a:r>
            <a:endParaRPr sz="1400"/>
          </a:p>
          <a:p>
            <a:pPr marL="0" lvl="0" indent="0" algn="l" rtl="0">
              <a:lnSpc>
                <a:spcPct val="115000"/>
              </a:lnSpc>
              <a:spcBef>
                <a:spcPts val="2000"/>
              </a:spcBef>
              <a:spcAft>
                <a:spcPts val="1000"/>
              </a:spcAft>
              <a:buSzPts val="1400"/>
              <a:buNone/>
            </a:pPr>
            <a:endParaRPr sz="2400" b="0" i="0">
              <a:solidFill>
                <a:srgbClr val="202124"/>
              </a:solidFill>
              <a:highlight>
                <a:srgbClr val="FFFFFF"/>
              </a:highlight>
              <a:latin typeface="Arial"/>
              <a:ea typeface="Arial"/>
              <a:cs typeface="Arial"/>
              <a:sym typeface="Arial"/>
            </a:endParaRPr>
          </a:p>
        </p:txBody>
      </p:sp>
      <p:sp>
        <p:nvSpPr>
          <p:cNvPr id="331" name="Google Shape;331;gd77d7bd2a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716619" y="4548457"/>
            <a:ext cx="5733000" cy="3721500"/>
          </a:xfrm>
          <a:prstGeom prst="rect">
            <a:avLst/>
          </a:prstGeom>
          <a:noFill/>
          <a:ln>
            <a:noFill/>
          </a:ln>
        </p:spPr>
        <p:txBody>
          <a:bodyPr spcFirstLastPara="1" wrap="square" lIns="94900" tIns="47425" rIns="94900" bIns="47425" anchor="t" anchorCtr="0">
            <a:noAutofit/>
          </a:bodyPr>
          <a:lstStyle/>
          <a:p>
            <a:pPr marL="0" lvl="0" indent="0" algn="l" rtl="0">
              <a:lnSpc>
                <a:spcPct val="100000"/>
              </a:lnSpc>
              <a:spcBef>
                <a:spcPts val="0"/>
              </a:spcBef>
              <a:spcAft>
                <a:spcPts val="0"/>
              </a:spcAft>
              <a:buClr>
                <a:schemeClr val="dk1"/>
              </a:buClr>
              <a:buSzPts val="1400"/>
              <a:buNone/>
            </a:pPr>
            <a:r>
              <a:rPr lang="en-US" sz="1400">
                <a:latin typeface="Verdana"/>
                <a:ea typeface="Verdana"/>
                <a:cs typeface="Verdana"/>
                <a:sym typeface="Verdana"/>
              </a:rPr>
              <a:t>Nicolette\Susan Rotundo Senior Project Manager  </a:t>
            </a:r>
            <a:endParaRPr sz="14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None/>
            </a:pPr>
            <a:r>
              <a:rPr lang="en-US" sz="1400">
                <a:latin typeface="Verdana"/>
                <a:ea typeface="Verdana"/>
                <a:cs typeface="Verdana"/>
                <a:sym typeface="Verdana"/>
              </a:rPr>
              <a:t>Hourly Nursing Assessment Tool (H-NAT)</a:t>
            </a:r>
            <a:endParaRPr sz="14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None/>
            </a:pPr>
            <a:endParaRPr sz="1400">
              <a:latin typeface="Verdana"/>
              <a:ea typeface="Verdana"/>
              <a:cs typeface="Verdana"/>
              <a:sym typeface="Verdana"/>
            </a:endParaRPr>
          </a:p>
        </p:txBody>
      </p:sp>
      <p:sp>
        <p:nvSpPr>
          <p:cNvPr id="337" name="Google Shape;337;p15: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77273690e_0_278: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e77273690e_0_278: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43" name="Google Shape;343;ge77273690e_0_278: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77273690e_0_28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50" name="Google Shape;350;ge77273690e_0_28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77273690e_0_29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56" name="Google Shape;356;ge77273690e_0_290: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77273690e_0_29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62" name="Google Shape;362;ge77273690e_0_29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77273690e_0_30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68" name="Google Shape;368;ge77273690e_0_300: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77273690e_0_30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If there is no change in the status, the tool </a:t>
            </a:r>
            <a:endParaRPr/>
          </a:p>
        </p:txBody>
      </p:sp>
      <p:sp>
        <p:nvSpPr>
          <p:cNvPr id="374" name="Google Shape;374;ge77273690e_0_30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notes"/>
          <p:cNvSpPr txBox="1">
            <a:spLocks noGrp="1"/>
          </p:cNvSpPr>
          <p:nvPr>
            <p:ph type="body" idx="1"/>
          </p:nvPr>
        </p:nvSpPr>
        <p:spPr>
          <a:xfrm>
            <a:off x="716619" y="4548457"/>
            <a:ext cx="5732949" cy="3721466"/>
          </a:xfrm>
          <a:prstGeom prst="rect">
            <a:avLst/>
          </a:prstGeom>
          <a:noFill/>
          <a:ln>
            <a:noFill/>
          </a:ln>
        </p:spPr>
        <p:txBody>
          <a:bodyPr spcFirstLastPara="1" wrap="square" lIns="94900" tIns="47425" rIns="94900" bIns="47425" anchor="t" anchorCtr="0">
            <a:noAutofit/>
          </a:bodyPr>
          <a:lstStyle/>
          <a:p>
            <a:pPr marL="0" lvl="0" indent="0" algn="l" rtl="0">
              <a:lnSpc>
                <a:spcPct val="100000"/>
              </a:lnSpc>
              <a:spcBef>
                <a:spcPts val="0"/>
              </a:spcBef>
              <a:spcAft>
                <a:spcPts val="0"/>
              </a:spcAft>
              <a:buSzPts val="1400"/>
              <a:buNone/>
            </a:pPr>
            <a:r>
              <a:rPr lang="en-US" sz="1400" b="1" i="0" u="none" strike="noStrike">
                <a:solidFill>
                  <a:srgbClr val="000000"/>
                </a:solidFill>
                <a:latin typeface="Verdana"/>
                <a:ea typeface="Verdana"/>
                <a:cs typeface="Verdana"/>
                <a:sym typeface="Verdana"/>
              </a:rPr>
              <a:t>LEAH:</a:t>
            </a:r>
            <a:endParaRPr sz="1400"/>
          </a:p>
        </p:txBody>
      </p:sp>
      <p:sp>
        <p:nvSpPr>
          <p:cNvPr id="264" name="Google Shape;264;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77273690e_0_31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80" name="Google Shape;380;ge77273690e_0_310: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77273690e_0_31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86" name="Google Shape;386;ge77273690e_0_31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77273690e_0_32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92" name="Google Shape;392;ge77273690e_0_320: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7ad22f24c_0_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Annette Lammon Belcher will address questions</a:t>
            </a:r>
            <a:endParaRPr/>
          </a:p>
        </p:txBody>
      </p:sp>
      <p:sp>
        <p:nvSpPr>
          <p:cNvPr id="398" name="Google Shape;398;ge7ad22f24c_0_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772736932_0_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403" name="Google Shape;403;ge772736932_0_0: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772736932_0_4: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County Health Departments</a:t>
            </a:r>
            <a:endParaRPr/>
          </a:p>
          <a:p>
            <a:pPr marL="0" lvl="0" indent="0" algn="l" rtl="0">
              <a:spcBef>
                <a:spcPts val="0"/>
              </a:spcBef>
              <a:spcAft>
                <a:spcPts val="0"/>
              </a:spcAft>
              <a:buNone/>
            </a:pPr>
            <a:r>
              <a:rPr lang="en-US"/>
              <a:t>Arizona Department of Health Services</a:t>
            </a:r>
            <a:endParaRPr/>
          </a:p>
          <a:p>
            <a:pPr marL="0" lvl="0" indent="0" algn="l" rtl="0">
              <a:spcBef>
                <a:spcPts val="0"/>
              </a:spcBef>
              <a:spcAft>
                <a:spcPts val="0"/>
              </a:spcAft>
              <a:buNone/>
            </a:pPr>
            <a:r>
              <a:rPr lang="en-US"/>
              <a:t>Arizona State Immunization Information System</a:t>
            </a:r>
            <a:endParaRPr/>
          </a:p>
        </p:txBody>
      </p:sp>
      <p:sp>
        <p:nvSpPr>
          <p:cNvPr id="408" name="Google Shape;408;ge772736932_0_4: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772736932_0_25: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430" name="Google Shape;430;ge772736932_0_25: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772736932_0_41: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447" name="Google Shape;447;ge772736932_0_41: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e772736932_0_66: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e772736932_0_66: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25-30% of our ENTIRE Population (including those ineligible for the vaccine)</a:t>
            </a:r>
            <a:endParaRPr/>
          </a:p>
        </p:txBody>
      </p:sp>
      <p:sp>
        <p:nvSpPr>
          <p:cNvPr id="474" name="Google Shape;474;ge772736932_0_66: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772736932_0_99: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507" name="Google Shape;507;ge772736932_0_99: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6ddfd8bf6_2_165:notes"/>
          <p:cNvSpPr txBox="1">
            <a:spLocks noGrp="1"/>
          </p:cNvSpPr>
          <p:nvPr>
            <p:ph type="body" idx="1"/>
          </p:nvPr>
        </p:nvSpPr>
        <p:spPr>
          <a:xfrm>
            <a:off x="716619" y="4548457"/>
            <a:ext cx="5732949" cy="3721466"/>
          </a:xfrm>
          <a:prstGeom prst="rect">
            <a:avLst/>
          </a:prstGeom>
          <a:noFill/>
          <a:ln>
            <a:noFill/>
          </a:ln>
        </p:spPr>
        <p:txBody>
          <a:bodyPr spcFirstLastPara="1" wrap="square" lIns="94900" tIns="47425" rIns="94900" bIns="47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600" b="1" i="0" u="none" strike="noStrike">
                <a:solidFill>
                  <a:srgbClr val="000000"/>
                </a:solidFill>
                <a:latin typeface="Verdana"/>
                <a:ea typeface="Verdana"/>
                <a:cs typeface="Verdana"/>
                <a:sym typeface="Verdana"/>
              </a:rPr>
              <a:t>LEAH:</a:t>
            </a:r>
            <a:endParaRPr/>
          </a:p>
          <a:p>
            <a:pPr marL="0" lvl="0" indent="0" algn="l" rtl="0">
              <a:lnSpc>
                <a:spcPct val="100000"/>
              </a:lnSpc>
              <a:spcBef>
                <a:spcPts val="0"/>
              </a:spcBef>
              <a:spcAft>
                <a:spcPts val="0"/>
              </a:spcAft>
              <a:buClr>
                <a:schemeClr val="dk1"/>
              </a:buClr>
              <a:buSzPts val="1400"/>
              <a:buFont typeface="Arial"/>
              <a:buNone/>
            </a:pPr>
            <a:r>
              <a:rPr lang="en-US" sz="1600"/>
              <a:t>The COVID-19 pandemic has now been impacting Arizona for over 16 months. The health and safety of members, their families and the professionals who support them continues to be DDD’s top priority.</a:t>
            </a:r>
            <a:endParaRPr sz="1600"/>
          </a:p>
          <a:p>
            <a:pPr marL="0" lvl="0" indent="0" algn="l" rtl="0">
              <a:lnSpc>
                <a:spcPct val="100000"/>
              </a:lnSpc>
              <a:spcBef>
                <a:spcPts val="1000"/>
              </a:spcBef>
              <a:spcAft>
                <a:spcPts val="0"/>
              </a:spcAft>
              <a:buClr>
                <a:schemeClr val="dk1"/>
              </a:buClr>
              <a:buSzPts val="1400"/>
              <a:buFont typeface="Arial"/>
              <a:buNone/>
            </a:pPr>
            <a:r>
              <a:rPr lang="en-US" sz="1600"/>
              <a:t>We continue to monitor the Centers for Disease Control and Prevention and Arizona Department of Health Services for new guidelines and are updating our guidance accordingly to ensure compliance.</a:t>
            </a:r>
            <a:endParaRPr sz="1600"/>
          </a:p>
          <a:p>
            <a:pPr marL="0" lvl="0" indent="0" algn="l" rtl="0">
              <a:lnSpc>
                <a:spcPct val="100000"/>
              </a:lnSpc>
              <a:spcBef>
                <a:spcPts val="1000"/>
              </a:spcBef>
              <a:spcAft>
                <a:spcPts val="0"/>
              </a:spcAft>
              <a:buClr>
                <a:schemeClr val="dk1"/>
              </a:buClr>
              <a:buSzPts val="1400"/>
              <a:buFont typeface="Arial"/>
              <a:buNone/>
            </a:pPr>
            <a:r>
              <a:rPr lang="en-US" sz="1600"/>
              <a:t>We are monitoring service delivery and availability to ensure members are able to receive the services they need.</a:t>
            </a:r>
            <a:endParaRPr sz="1600"/>
          </a:p>
          <a:p>
            <a:pPr marL="0" lvl="0" indent="0" algn="l" rtl="0">
              <a:lnSpc>
                <a:spcPct val="100000"/>
              </a:lnSpc>
              <a:spcBef>
                <a:spcPts val="1000"/>
              </a:spcBef>
              <a:spcAft>
                <a:spcPts val="1000"/>
              </a:spcAft>
              <a:buClr>
                <a:schemeClr val="dk1"/>
              </a:buClr>
              <a:buSzPts val="1400"/>
              <a:buFont typeface="Arial"/>
              <a:buNone/>
            </a:pPr>
            <a:r>
              <a:rPr lang="en-US" sz="1600"/>
              <a:t>We are continually updating the DDD Actions Related to COVID-19 webpage as new information becomes available.</a:t>
            </a:r>
            <a:endParaRPr sz="1600"/>
          </a:p>
        </p:txBody>
      </p:sp>
      <p:sp>
        <p:nvSpPr>
          <p:cNvPr id="270" name="Google Shape;270;ga6ddfd8bf6_2_165: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772736932_0_121: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Homebound Services were Statewide</a:t>
            </a:r>
            <a:endParaRPr/>
          </a:p>
          <a:p>
            <a:pPr marL="0" lvl="0" indent="0" algn="l" rtl="0">
              <a:spcBef>
                <a:spcPts val="0"/>
              </a:spcBef>
              <a:spcAft>
                <a:spcPts val="0"/>
              </a:spcAft>
              <a:buNone/>
            </a:pPr>
            <a:endParaRPr/>
          </a:p>
          <a:p>
            <a:pPr marL="0" lvl="0" indent="0" algn="l" rtl="0">
              <a:spcBef>
                <a:spcPts val="0"/>
              </a:spcBef>
              <a:spcAft>
                <a:spcPts val="0"/>
              </a:spcAft>
              <a:buNone/>
            </a:pPr>
            <a:r>
              <a:rPr lang="en-US"/>
              <a:t>We can still accommodate Homebound and Transportation needs</a:t>
            </a:r>
            <a:endParaRPr/>
          </a:p>
        </p:txBody>
      </p:sp>
      <p:sp>
        <p:nvSpPr>
          <p:cNvPr id="530" name="Google Shape;530;ge772736932_0_121: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e772736932_0_158: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2nd dose abandonment is going down with Delta Variant</a:t>
            </a:r>
            <a:endParaRPr/>
          </a:p>
        </p:txBody>
      </p:sp>
      <p:sp>
        <p:nvSpPr>
          <p:cNvPr id="568" name="Google Shape;568;ge772736932_0_158: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772736932_0_163: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574" name="Google Shape;574;ge772736932_0_163: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0"/>
              </a:spcBef>
              <a:spcAft>
                <a:spcPts val="0"/>
              </a:spcAft>
              <a:buSzPts val="1100"/>
              <a:buNone/>
            </a:pPr>
            <a:r>
              <a:rPr lang="en-US" sz="1600" b="1" i="0" u="none" strike="noStrike">
                <a:solidFill>
                  <a:srgbClr val="000000"/>
                </a:solidFill>
                <a:latin typeface="Verdana"/>
                <a:ea typeface="Verdana"/>
                <a:cs typeface="Verdana"/>
                <a:sym typeface="Verdana"/>
              </a:rPr>
              <a:t>LEAH:</a:t>
            </a:r>
            <a:endParaRPr sz="1600"/>
          </a:p>
          <a:p>
            <a:pPr marL="0" lvl="0" indent="0" algn="l" rtl="0">
              <a:lnSpc>
                <a:spcPct val="115000"/>
              </a:lnSpc>
              <a:spcBef>
                <a:spcPts val="0"/>
              </a:spcBef>
              <a:spcAft>
                <a:spcPts val="0"/>
              </a:spcAft>
              <a:buSzPts val="1100"/>
              <a:buNone/>
            </a:pPr>
            <a:r>
              <a:rPr lang="en-US" sz="1600"/>
              <a:t>The COVID-19 public health emergency (PHE) has changed the way DDD and other Managed Care Organizations in Arizona support individuals who receive Medicaid benefits in Arizona.</a:t>
            </a:r>
            <a:endParaRPr sz="1600"/>
          </a:p>
          <a:p>
            <a:pPr marL="0" lvl="0" indent="0" algn="l" rtl="0">
              <a:lnSpc>
                <a:spcPct val="115000"/>
              </a:lnSpc>
              <a:spcBef>
                <a:spcPts val="1000"/>
              </a:spcBef>
              <a:spcAft>
                <a:spcPts val="0"/>
              </a:spcAft>
              <a:buClr>
                <a:schemeClr val="dk1"/>
              </a:buClr>
              <a:buSzPts val="1100"/>
              <a:buFont typeface="Arial"/>
              <a:buNone/>
            </a:pPr>
            <a:r>
              <a:rPr lang="en-US" sz="1600"/>
              <a:t>Many of these changes were implemented by AHCCCS with approval from the Centers for Medicare and Medicaid Services (CMS) in order to ensure individuals were still able to receive services while protecting the health and safety of the professionals providing those services. DDD has referred to these authorized changes as “flexibilities” since they were implemented as they allowed our program to be flexible in how services are provided.</a:t>
            </a:r>
            <a:endParaRPr sz="1600"/>
          </a:p>
          <a:p>
            <a:pPr marL="0" lvl="0" indent="0" algn="l" rtl="0">
              <a:lnSpc>
                <a:spcPct val="115000"/>
              </a:lnSpc>
              <a:spcBef>
                <a:spcPts val="1000"/>
              </a:spcBef>
              <a:spcAft>
                <a:spcPts val="0"/>
              </a:spcAft>
              <a:buSzPts val="1100"/>
              <a:buNone/>
            </a:pPr>
            <a:r>
              <a:rPr lang="en-US" sz="1600"/>
              <a:t>Since the beginning of the Public Health Emergency, these flexibilities were understood to be temporary and would eventually be “unwound.” AHCCCS worked with CMS to tie the flexibilities to the end of the PHE. </a:t>
            </a:r>
            <a:endParaRPr sz="1600"/>
          </a:p>
          <a:p>
            <a:pPr marL="0" lvl="0" indent="0" algn="l" rtl="0">
              <a:lnSpc>
                <a:spcPct val="115000"/>
              </a:lnSpc>
              <a:spcBef>
                <a:spcPts val="1000"/>
              </a:spcBef>
              <a:spcAft>
                <a:spcPts val="0"/>
              </a:spcAft>
              <a:buClr>
                <a:schemeClr val="dk1"/>
              </a:buClr>
              <a:buSzPts val="1100"/>
              <a:buFont typeface="Arial"/>
              <a:buNone/>
            </a:pPr>
            <a:r>
              <a:rPr lang="en-US" sz="1600"/>
              <a:t>AHCCCS has recently announced changes that will impact DDD members and the professionals who support them.</a:t>
            </a:r>
            <a:endParaRPr sz="1600"/>
          </a:p>
          <a:p>
            <a:pPr marL="0" lvl="0" indent="0" algn="l" rtl="0">
              <a:lnSpc>
                <a:spcPct val="115000"/>
              </a:lnSpc>
              <a:spcBef>
                <a:spcPts val="1000"/>
              </a:spcBef>
              <a:spcAft>
                <a:spcPts val="0"/>
              </a:spcAft>
              <a:buClr>
                <a:schemeClr val="dk1"/>
              </a:buClr>
              <a:buSzPts val="1100"/>
              <a:buFont typeface="Arial"/>
              <a:buNone/>
            </a:pPr>
            <a:r>
              <a:rPr lang="en-US" sz="1600"/>
              <a:t>Some of the announced changes will end prior to the conclusion of the public health emergency while some will end when the public health emergency ends.</a:t>
            </a:r>
            <a:endParaRPr sz="1600"/>
          </a:p>
          <a:p>
            <a:pPr marL="0" lvl="0" indent="0" algn="l" rtl="0">
              <a:lnSpc>
                <a:spcPct val="115000"/>
              </a:lnSpc>
              <a:spcBef>
                <a:spcPts val="1000"/>
              </a:spcBef>
              <a:spcAft>
                <a:spcPts val="0"/>
              </a:spcAft>
              <a:buClr>
                <a:schemeClr val="dk1"/>
              </a:buClr>
              <a:buSzPts val="1100"/>
              <a:buFont typeface="Arial"/>
              <a:buNone/>
            </a:pPr>
            <a:r>
              <a:rPr lang="en-US" sz="1600"/>
              <a:t>First, the two flexibilities scheduled to end before the public health emergency include the requirement that all Direct Care Workers complete their required training within the first 90-days of their employment. This requirement goes back into effect on July 1, 2021. The second flexibility that will change before the end of the public health emergency is the number of respite hours. During the public health emergency the respite hour limit was increased to 720 hours for the year. Effective October 1, 2021, the limit will return to the pre-pandemic limit of 600 hours per contract year.</a:t>
            </a:r>
            <a:endParaRPr sz="1600"/>
          </a:p>
          <a:p>
            <a:pPr marL="0" lvl="0" indent="0" algn="l" rtl="0">
              <a:lnSpc>
                <a:spcPct val="115000"/>
              </a:lnSpc>
              <a:spcBef>
                <a:spcPts val="1000"/>
              </a:spcBef>
              <a:spcAft>
                <a:spcPts val="0"/>
              </a:spcAft>
              <a:buClr>
                <a:schemeClr val="dk1"/>
              </a:buClr>
              <a:buSzPts val="1100"/>
              <a:buFont typeface="Arial"/>
              <a:buNone/>
            </a:pPr>
            <a:r>
              <a:rPr lang="en-US" sz="1600"/>
              <a:t>AHCCCS has also announced some changes that will end with the conclusion of the public health emergency. These include:</a:t>
            </a:r>
            <a:endParaRPr sz="1600"/>
          </a:p>
          <a:p>
            <a:pPr marL="457200" lvl="0" indent="-330200" algn="l" rtl="0">
              <a:lnSpc>
                <a:spcPct val="115000"/>
              </a:lnSpc>
              <a:spcBef>
                <a:spcPts val="1000"/>
              </a:spcBef>
              <a:spcAft>
                <a:spcPts val="0"/>
              </a:spcAft>
              <a:buSzPts val="1600"/>
              <a:buChar char="●"/>
            </a:pPr>
            <a:r>
              <a:rPr lang="en-US" sz="1600"/>
              <a:t>Virtual case management visits for ALTCS members. These are the quarterly planning meetings that we have been doing virtually during the public health emergency. DDD is still considering when to resume in-person planning meetings and what if any changes will be made. More information will be communicated as those decisions are made.</a:t>
            </a:r>
            <a:endParaRPr sz="1600"/>
          </a:p>
          <a:p>
            <a:pPr marL="457200" lvl="0" indent="-330200" algn="l" rtl="0">
              <a:lnSpc>
                <a:spcPct val="115000"/>
              </a:lnSpc>
              <a:spcBef>
                <a:spcPts val="0"/>
              </a:spcBef>
              <a:spcAft>
                <a:spcPts val="0"/>
              </a:spcAft>
              <a:buSzPts val="1600"/>
              <a:buChar char="●"/>
            </a:pPr>
            <a:r>
              <a:rPr lang="en-US" sz="1600"/>
              <a:t>Parents as paid providers of direct care to their minor children</a:t>
            </a:r>
            <a:r>
              <a:rPr lang="en-US" sz="1600">
                <a:solidFill>
                  <a:srgbClr val="FF0000"/>
                </a:solidFill>
                <a:highlight>
                  <a:srgbClr val="FFFFFF"/>
                </a:highlight>
              </a:rPr>
              <a:t> (will discuss more in  this presentation)</a:t>
            </a:r>
            <a:endParaRPr sz="1600">
              <a:solidFill>
                <a:srgbClr val="0000FF"/>
              </a:solidFill>
              <a:highlight>
                <a:srgbClr val="FFFFFF"/>
              </a:highlight>
            </a:endParaRPr>
          </a:p>
          <a:p>
            <a:pPr marL="457200" lvl="0" indent="-330200" algn="l" rtl="0">
              <a:lnSpc>
                <a:spcPct val="115000"/>
              </a:lnSpc>
              <a:spcBef>
                <a:spcPts val="0"/>
              </a:spcBef>
              <a:spcAft>
                <a:spcPts val="0"/>
              </a:spcAft>
              <a:buSzPts val="1600"/>
              <a:buChar char="●"/>
            </a:pPr>
            <a:r>
              <a:rPr lang="en-US" sz="1600"/>
              <a:t>Qualified vendors will return to in-person supervisory visits with direct care workers rather than virtual supervisory visits.</a:t>
            </a:r>
            <a:endParaRPr sz="1600"/>
          </a:p>
          <a:p>
            <a:pPr marL="457200" lvl="0" indent="-330200" algn="l" rtl="0">
              <a:lnSpc>
                <a:spcPct val="115000"/>
              </a:lnSpc>
              <a:spcBef>
                <a:spcPts val="0"/>
              </a:spcBef>
              <a:spcAft>
                <a:spcPts val="0"/>
              </a:spcAft>
              <a:buSzPts val="1600"/>
              <a:buChar char="●"/>
            </a:pPr>
            <a:r>
              <a:rPr lang="en-US" sz="1600"/>
              <a:t>Home delivered meals will no longer be available.</a:t>
            </a:r>
            <a:endParaRPr sz="1600"/>
          </a:p>
          <a:p>
            <a:pPr marL="0" lvl="0" indent="0" algn="l" rtl="0">
              <a:lnSpc>
                <a:spcPct val="115000"/>
              </a:lnSpc>
              <a:spcBef>
                <a:spcPts val="1000"/>
              </a:spcBef>
              <a:spcAft>
                <a:spcPts val="1000"/>
              </a:spcAft>
              <a:buSzPts val="1400"/>
              <a:buNone/>
            </a:pPr>
            <a:r>
              <a:rPr lang="en-US" sz="1600"/>
              <a:t>AHCCCS is still reviewing additional flexibilities and will provide more information when they make additional changes which the Division will communicate.</a:t>
            </a:r>
            <a:endParaRPr sz="1600"/>
          </a:p>
        </p:txBody>
      </p:sp>
      <p:sp>
        <p:nvSpPr>
          <p:cNvPr id="277" name="Google Shape;277;p5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28722d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e528722d3f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0"/>
              </a:spcBef>
              <a:spcAft>
                <a:spcPts val="0"/>
              </a:spcAft>
              <a:buSzPts val="1100"/>
              <a:buNone/>
            </a:pPr>
            <a:r>
              <a:rPr lang="en-US" sz="1600" b="1" i="0" u="none" strike="noStrike">
                <a:solidFill>
                  <a:srgbClr val="000000"/>
                </a:solidFill>
                <a:latin typeface="Verdana"/>
                <a:ea typeface="Verdana"/>
                <a:cs typeface="Verdana"/>
                <a:sym typeface="Verdana"/>
              </a:rPr>
              <a:t>LEAH:</a:t>
            </a:r>
            <a:r>
              <a:rPr lang="en-US" sz="1600"/>
              <a:t>  Work with your Agency to ensure you have access to all training and materials.</a:t>
            </a:r>
            <a:endParaRPr sz="1600"/>
          </a:p>
          <a:p>
            <a:pPr marL="0" lvl="0" indent="0" algn="l" rtl="0">
              <a:lnSpc>
                <a:spcPct val="115000"/>
              </a:lnSpc>
              <a:spcBef>
                <a:spcPts val="0"/>
              </a:spcBef>
              <a:spcAft>
                <a:spcPts val="0"/>
              </a:spcAft>
              <a:buSzPts val="1100"/>
              <a:buNone/>
            </a:pPr>
            <a:endParaRPr sz="1600"/>
          </a:p>
          <a:p>
            <a:pPr marL="457200" lvl="0" indent="0" algn="l" rtl="0">
              <a:lnSpc>
                <a:spcPct val="115000"/>
              </a:lnSpc>
              <a:spcBef>
                <a:spcPts val="0"/>
              </a:spcBef>
              <a:spcAft>
                <a:spcPts val="0"/>
              </a:spcAft>
              <a:buNone/>
            </a:pPr>
            <a:endParaRPr sz="1600"/>
          </a:p>
        </p:txBody>
      </p:sp>
      <p:sp>
        <p:nvSpPr>
          <p:cNvPr id="284" name="Google Shape;284;ge528722d3f_0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0"/>
              </a:spcBef>
              <a:spcAft>
                <a:spcPts val="0"/>
              </a:spcAft>
              <a:buSzPts val="1100"/>
              <a:buNone/>
            </a:pPr>
            <a:r>
              <a:rPr lang="en-US" sz="1600"/>
              <a:t>As part of the its ARPA Proposal, AHCCCS has requested adding Parents and Paid Providers Providers for the Minor Children to continue through March 2024.</a:t>
            </a:r>
            <a:endParaRPr sz="1600"/>
          </a:p>
          <a:p>
            <a:pPr marL="0" lvl="0" indent="0" algn="l" rtl="0">
              <a:lnSpc>
                <a:spcPct val="115000"/>
              </a:lnSpc>
              <a:spcBef>
                <a:spcPts val="0"/>
              </a:spcBef>
              <a:spcAft>
                <a:spcPts val="0"/>
              </a:spcAft>
              <a:buSzPts val="1100"/>
              <a:buNone/>
            </a:pPr>
            <a:endParaRPr sz="1600"/>
          </a:p>
          <a:p>
            <a:pPr marL="0" lvl="0" indent="0" algn="l" rtl="0">
              <a:lnSpc>
                <a:spcPct val="115000"/>
              </a:lnSpc>
              <a:spcBef>
                <a:spcPts val="0"/>
              </a:spcBef>
              <a:spcAft>
                <a:spcPts val="0"/>
              </a:spcAft>
              <a:buSzPts val="1100"/>
              <a:buNone/>
            </a:pPr>
            <a:r>
              <a:rPr lang="en-US" sz="1600"/>
              <a:t>AHCCCS has submitted additional requests in it’s ARPA Proposal to include additional training and support opportunities for families.</a:t>
            </a:r>
            <a:endParaRPr sz="1600"/>
          </a:p>
          <a:p>
            <a:pPr marL="0" lvl="0" indent="0" algn="l" rtl="0">
              <a:lnSpc>
                <a:spcPct val="115000"/>
              </a:lnSpc>
              <a:spcBef>
                <a:spcPts val="0"/>
              </a:spcBef>
              <a:spcAft>
                <a:spcPts val="0"/>
              </a:spcAft>
              <a:buSzPts val="1100"/>
              <a:buNone/>
            </a:pPr>
            <a:endParaRPr sz="1600" b="1">
              <a:solidFill>
                <a:srgbClr val="075290"/>
              </a:solidFill>
            </a:endParaRPr>
          </a:p>
          <a:p>
            <a:pPr marL="0" lvl="0" indent="0" algn="l" rtl="0">
              <a:lnSpc>
                <a:spcPct val="115000"/>
              </a:lnSpc>
              <a:spcBef>
                <a:spcPts val="0"/>
              </a:spcBef>
              <a:spcAft>
                <a:spcPts val="0"/>
              </a:spcAft>
              <a:buSzPts val="1100"/>
              <a:buNone/>
            </a:pPr>
            <a:r>
              <a:rPr lang="en-US" sz="1600" b="1">
                <a:solidFill>
                  <a:srgbClr val="075290"/>
                </a:solidFill>
              </a:rPr>
              <a:t>Full ARPA Proposal Language:</a:t>
            </a:r>
            <a:endParaRPr sz="1600" b="1">
              <a:solidFill>
                <a:srgbClr val="075290"/>
              </a:solidFill>
            </a:endParaRPr>
          </a:p>
          <a:p>
            <a:pPr marL="0" lvl="0" indent="0" algn="l" rtl="0">
              <a:lnSpc>
                <a:spcPct val="115000"/>
              </a:lnSpc>
              <a:spcBef>
                <a:spcPts val="0"/>
              </a:spcBef>
              <a:spcAft>
                <a:spcPts val="0"/>
              </a:spcAft>
              <a:buClr>
                <a:schemeClr val="dk1"/>
              </a:buClr>
              <a:buSzPts val="1100"/>
              <a:buFont typeface="Arial"/>
              <a:buNone/>
            </a:pPr>
            <a:r>
              <a:rPr lang="en-US" sz="1600">
                <a:solidFill>
                  <a:srgbClr val="075290"/>
                </a:solidFill>
              </a:rPr>
              <a:t>In response to extensive stakeholder feedback and observations made throughout the COVID-19 Public Health Emergency (PHE), AHCCCS has identified several ways that members in Arizona can be better served through engagement and formal supports from their parents. The following proposals describe</a:t>
            </a:r>
            <a:endParaRPr sz="1600">
              <a:solidFill>
                <a:srgbClr val="075290"/>
              </a:solidFill>
            </a:endParaRPr>
          </a:p>
          <a:p>
            <a:pPr marL="0" lvl="0" indent="0" algn="l" rtl="0">
              <a:lnSpc>
                <a:spcPct val="115000"/>
              </a:lnSpc>
              <a:spcBef>
                <a:spcPts val="0"/>
              </a:spcBef>
              <a:spcAft>
                <a:spcPts val="0"/>
              </a:spcAft>
              <a:buClr>
                <a:schemeClr val="dk1"/>
              </a:buClr>
              <a:buSzPts val="1100"/>
              <a:buFont typeface="Arial"/>
              <a:buNone/>
            </a:pPr>
            <a:r>
              <a:rPr lang="en-US" sz="1600">
                <a:solidFill>
                  <a:srgbClr val="075290"/>
                </a:solidFill>
              </a:rPr>
              <a:t>strategies that aim to strengthen or enhance current HCBS services.</a:t>
            </a:r>
            <a:endParaRPr sz="1600">
              <a:solidFill>
                <a:srgbClr val="075290"/>
              </a:solidFill>
            </a:endParaRPr>
          </a:p>
          <a:p>
            <a:pPr marL="0" lvl="0" indent="0" algn="l" rtl="0">
              <a:lnSpc>
                <a:spcPct val="115000"/>
              </a:lnSpc>
              <a:spcBef>
                <a:spcPts val="0"/>
              </a:spcBef>
              <a:spcAft>
                <a:spcPts val="0"/>
              </a:spcAft>
              <a:buSzPts val="1100"/>
              <a:buNone/>
            </a:pPr>
            <a:endParaRPr sz="1600" b="1" i="1">
              <a:solidFill>
                <a:srgbClr val="075290"/>
              </a:solidFill>
            </a:endParaRPr>
          </a:p>
          <a:p>
            <a:pPr marL="0" lvl="0" indent="0" algn="l" rtl="0">
              <a:lnSpc>
                <a:spcPct val="115000"/>
              </a:lnSpc>
              <a:spcBef>
                <a:spcPts val="0"/>
              </a:spcBef>
              <a:spcAft>
                <a:spcPts val="0"/>
              </a:spcAft>
              <a:buClr>
                <a:schemeClr val="dk1"/>
              </a:buClr>
              <a:buSzPts val="1100"/>
              <a:buFont typeface="Arial"/>
              <a:buNone/>
            </a:pPr>
            <a:r>
              <a:rPr lang="en-US" sz="1600" b="1" i="1">
                <a:solidFill>
                  <a:srgbClr val="075290"/>
                </a:solidFill>
              </a:rPr>
              <a:t>Parents as Paid Caregivers</a:t>
            </a:r>
            <a:endParaRPr sz="1600" b="1" i="1">
              <a:solidFill>
                <a:srgbClr val="075290"/>
              </a:solidFill>
            </a:endParaRPr>
          </a:p>
          <a:p>
            <a:pPr marL="0" lvl="0" indent="0" algn="l" rtl="0">
              <a:lnSpc>
                <a:spcPct val="115000"/>
              </a:lnSpc>
              <a:spcBef>
                <a:spcPts val="0"/>
              </a:spcBef>
              <a:spcAft>
                <a:spcPts val="0"/>
              </a:spcAft>
              <a:buClr>
                <a:schemeClr val="dk1"/>
              </a:buClr>
              <a:buSzPts val="1100"/>
              <a:buFont typeface="Arial"/>
              <a:buNone/>
            </a:pPr>
            <a:r>
              <a:rPr lang="en-US" sz="1600">
                <a:solidFill>
                  <a:srgbClr val="075290"/>
                </a:solidFill>
              </a:rPr>
              <a:t>As a time-limited solution to address concerns regarding the Direct Care Worker (DCW) workforce shortage, AHCCCS seeks approval to allow parents to serve as paid caregivers of their minor children who are enrolled in ALTCS. AHCCCS currently has Appendix K authority to pay parents for providing care to their minor children during the PHE. AHCCCS proposes to continue this allowance following the termination of the PHE as the agency works in partnership with MCOs, providers and community stakeholders to build a robust DCW workforce, employing several of the proposals outlined in this plan.  Of note, this was the number one recommendation from community stakeholders in regard to the reinvestment of ARPA funds.  This allowance, extending temporarily through March 31, 2024, will support MCOs in maintaining appropriate and timely access to care. It is anticipated that the removal of this allowance at the end of the PHE would otherwise result in gaps in care due to current challenges associated with DCW recruitment and retention. Under the proposal, parents will be required to be employed by an Attendant Care agency and will be required to meet all provider-specific and AHCCCS-specific criteria for employment including passing standardized DCW competency tests. Additionally, parents will have to comply with electronic visit verification (EVV) requirements to track service delivery and prevent and detect fraud, waste and abuse.</a:t>
            </a:r>
            <a:endParaRPr sz="1600">
              <a:solidFill>
                <a:srgbClr val="075290"/>
              </a:solidFill>
            </a:endParaRPr>
          </a:p>
          <a:p>
            <a:pPr marL="0" lvl="0" indent="0" algn="l" rtl="0">
              <a:lnSpc>
                <a:spcPct val="115000"/>
              </a:lnSpc>
              <a:spcBef>
                <a:spcPts val="0"/>
              </a:spcBef>
              <a:spcAft>
                <a:spcPts val="0"/>
              </a:spcAft>
              <a:buSzPts val="1100"/>
              <a:buNone/>
            </a:pPr>
            <a:endParaRPr sz="1600" b="1" i="1">
              <a:solidFill>
                <a:srgbClr val="075290"/>
              </a:solidFill>
            </a:endParaRPr>
          </a:p>
          <a:p>
            <a:pPr marL="0" lvl="0" indent="0" algn="l" rtl="0">
              <a:lnSpc>
                <a:spcPct val="115000"/>
              </a:lnSpc>
              <a:spcBef>
                <a:spcPts val="0"/>
              </a:spcBef>
              <a:spcAft>
                <a:spcPts val="0"/>
              </a:spcAft>
              <a:buClr>
                <a:schemeClr val="dk1"/>
              </a:buClr>
              <a:buSzPts val="1100"/>
              <a:buFont typeface="Arial"/>
              <a:buNone/>
            </a:pPr>
            <a:r>
              <a:rPr lang="en-US" sz="1600" b="1" i="1">
                <a:solidFill>
                  <a:srgbClr val="075290"/>
                </a:solidFill>
              </a:rPr>
              <a:t>Parent University</a:t>
            </a:r>
            <a:endParaRPr sz="1600" b="1" i="1">
              <a:solidFill>
                <a:srgbClr val="075290"/>
              </a:solidFill>
            </a:endParaRPr>
          </a:p>
          <a:p>
            <a:pPr marL="0" lvl="0" indent="0" algn="l" rtl="0">
              <a:lnSpc>
                <a:spcPct val="115000"/>
              </a:lnSpc>
              <a:spcBef>
                <a:spcPts val="0"/>
              </a:spcBef>
              <a:spcAft>
                <a:spcPts val="0"/>
              </a:spcAft>
              <a:buSzPts val="1100"/>
              <a:buNone/>
            </a:pPr>
            <a:r>
              <a:rPr lang="en-US" sz="1600">
                <a:solidFill>
                  <a:srgbClr val="075290"/>
                </a:solidFill>
              </a:rPr>
              <a:t>AHCCCS is proposing a parent and provider training program that would focus on everything from parenting basics (i.e., infant CPR) to stress associated within parenting roles, including for parents whose children are in the custody of the Department of Child Safety. The intent is to make the parenting program available to parents/guardians of children of all ages with a focus on supporting children in the home setting and meeting their specific needs. The curriculum content will be applicable to anyone who is a caregiver or parent of a child regardless of the child’s level of need.  Funding will be used to assist providers in developing a tool and/or assessment process for determining the needs of the family, especially for those who may access or currently access behavioral health</a:t>
            </a:r>
            <a:endParaRPr sz="1600">
              <a:solidFill>
                <a:srgbClr val="075290"/>
              </a:solidFill>
            </a:endParaRPr>
          </a:p>
          <a:p>
            <a:pPr marL="0" lvl="0" indent="0" algn="l" rtl="0">
              <a:lnSpc>
                <a:spcPct val="115000"/>
              </a:lnSpc>
              <a:spcBef>
                <a:spcPts val="0"/>
              </a:spcBef>
              <a:spcAft>
                <a:spcPts val="0"/>
              </a:spcAft>
              <a:buSzPts val="1100"/>
              <a:buNone/>
            </a:pPr>
            <a:r>
              <a:rPr lang="en-US" sz="1600">
                <a:solidFill>
                  <a:srgbClr val="075290"/>
                </a:solidFill>
              </a:rPr>
              <a:t>services. Courses will be developed from existing AHCCCS trainings (e.g., Back to Basics training for maternal/child health and children’s system of care) as well as national best practices and evidence based curriculum. Additionally, the funding will be used to cover supportive services such as adapting</a:t>
            </a:r>
            <a:endParaRPr sz="1600">
              <a:solidFill>
                <a:srgbClr val="075290"/>
              </a:solidFill>
            </a:endParaRPr>
          </a:p>
          <a:p>
            <a:pPr marL="0" lvl="0" indent="0" algn="l" rtl="0">
              <a:lnSpc>
                <a:spcPct val="115000"/>
              </a:lnSpc>
              <a:spcBef>
                <a:spcPts val="0"/>
              </a:spcBef>
              <a:spcAft>
                <a:spcPts val="0"/>
              </a:spcAft>
              <a:buSzPts val="1100"/>
              <a:buNone/>
            </a:pPr>
            <a:r>
              <a:rPr lang="en-US" sz="1600">
                <a:solidFill>
                  <a:srgbClr val="075290"/>
                </a:solidFill>
              </a:rPr>
              <a:t>curriculum to online learning modalities.</a:t>
            </a:r>
            <a:endParaRPr sz="1600">
              <a:solidFill>
                <a:srgbClr val="075290"/>
              </a:solidFill>
            </a:endParaRPr>
          </a:p>
          <a:p>
            <a:pPr marL="0" lvl="0" indent="0" algn="l" rtl="0">
              <a:lnSpc>
                <a:spcPct val="115000"/>
              </a:lnSpc>
              <a:spcBef>
                <a:spcPts val="0"/>
              </a:spcBef>
              <a:spcAft>
                <a:spcPts val="0"/>
              </a:spcAft>
              <a:buSzPts val="1100"/>
              <a:buNone/>
            </a:pPr>
            <a:r>
              <a:rPr lang="en-US" sz="1600">
                <a:solidFill>
                  <a:srgbClr val="075290"/>
                </a:solidFill>
              </a:rPr>
              <a:t>Outcomes for the training programs will be specific to member/family treatment plans and goals. To date, two specific parenting programs have been identified for this initiative; both are in alignment with AHCCCS’ System of Care model (e.g., utilizing strength-based and evidenced-based programs) which covers all age ranges and developmental milestones. AHCCCS is interested in the following programs:</a:t>
            </a:r>
            <a:endParaRPr sz="1600">
              <a:solidFill>
                <a:srgbClr val="075290"/>
              </a:solidFill>
            </a:endParaRPr>
          </a:p>
          <a:p>
            <a:pPr marL="457200" lvl="0" indent="-330200" algn="l" rtl="0">
              <a:lnSpc>
                <a:spcPct val="115000"/>
              </a:lnSpc>
              <a:spcBef>
                <a:spcPts val="0"/>
              </a:spcBef>
              <a:spcAft>
                <a:spcPts val="0"/>
              </a:spcAft>
              <a:buClr>
                <a:srgbClr val="075290"/>
              </a:buClr>
              <a:buSzPts val="1600"/>
              <a:buChar char="●"/>
            </a:pPr>
            <a:r>
              <a:rPr lang="en-US" sz="1600">
                <a:solidFill>
                  <a:srgbClr val="075290"/>
                </a:solidFill>
              </a:rPr>
              <a:t>Triple P: An evidence-based parenting program with five levels of focus, ranging from basic to intensive skill levels. The highest level addresses parenting a child or adolescent with behavioral needs (e.g., relationship conflict, depression, etc.) or parents at risk of maltreating children. This program also features a track for parents with children with disabilities or at risk for disabilities. Triple P is available in 10+ languages and can be modified to meet cultural needs and norms of the participants.</a:t>
            </a:r>
            <a:endParaRPr sz="1600">
              <a:solidFill>
                <a:srgbClr val="075290"/>
              </a:solidFill>
            </a:endParaRPr>
          </a:p>
          <a:p>
            <a:pPr marL="457200" lvl="0" indent="-330200" algn="l" rtl="0">
              <a:lnSpc>
                <a:spcPct val="115000"/>
              </a:lnSpc>
              <a:spcBef>
                <a:spcPts val="0"/>
              </a:spcBef>
              <a:spcAft>
                <a:spcPts val="0"/>
              </a:spcAft>
              <a:buClr>
                <a:srgbClr val="075290"/>
              </a:buClr>
              <a:buSzPts val="1600"/>
              <a:buChar char="●"/>
            </a:pPr>
            <a:r>
              <a:rPr lang="en-US" sz="1600">
                <a:solidFill>
                  <a:srgbClr val="075290"/>
                </a:solidFill>
              </a:rPr>
              <a:t>Strengthening Families: A targeted program focused on the development of family skills over a 14-week period. Parenting material covers children ages 3-5, 6-11, and 12-16. The primary program focus is to help parents set appropriate expectations for their child’s behavior (based on developmental level and age), build positive relationships, and implement positive reinforcement as well as appropriate consequences for the child’s behaviors. This program is also available in multiple languages and is targeted for parents of children with complex behaviors and providing supports to successfully maintain the child in their home environment.</a:t>
            </a:r>
            <a:endParaRPr sz="1600">
              <a:solidFill>
                <a:srgbClr val="075290"/>
              </a:solidFill>
            </a:endParaRPr>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SzPts val="1100"/>
              <a:buNone/>
            </a:pPr>
            <a:endParaRPr sz="1600"/>
          </a:p>
        </p:txBody>
      </p:sp>
      <p:sp>
        <p:nvSpPr>
          <p:cNvPr id="291" name="Google Shape;291;p2: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1: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sz="1600" b="1"/>
              <a:t>NICOLETTE:</a:t>
            </a:r>
            <a:endParaRPr sz="1400" b="1" i="1">
              <a:latin typeface="Verdana"/>
              <a:ea typeface="Verdana"/>
              <a:cs typeface="Verdana"/>
              <a:sym typeface="Verdana"/>
            </a:endParaRPr>
          </a:p>
          <a:p>
            <a:pPr marL="0" lvl="0" indent="0" algn="l" rtl="0">
              <a:lnSpc>
                <a:spcPct val="115000"/>
              </a:lnSpc>
              <a:spcBef>
                <a:spcPts val="0"/>
              </a:spcBef>
              <a:spcAft>
                <a:spcPts val="0"/>
              </a:spcAft>
              <a:buClr>
                <a:schemeClr val="dk1"/>
              </a:buClr>
              <a:buSzPts val="1400"/>
              <a:buFont typeface="Arial"/>
              <a:buNone/>
            </a:pPr>
            <a:r>
              <a:rPr lang="en-US" sz="1400" b="1" i="1">
                <a:latin typeface="Verdana"/>
                <a:ea typeface="Verdana"/>
                <a:cs typeface="Verdana"/>
                <a:sym typeface="Verdana"/>
              </a:rPr>
              <a:t>As of July 1, 2021: Total DDD Members:  45,726</a:t>
            </a:r>
            <a:endParaRPr sz="1400" b="1" i="1">
              <a:latin typeface="Verdana"/>
              <a:ea typeface="Verdana"/>
              <a:cs typeface="Verdana"/>
              <a:sym typeface="Verdana"/>
            </a:endParaRPr>
          </a:p>
          <a:p>
            <a:pPr marL="457200" lvl="1" indent="-323850" algn="l" rtl="0">
              <a:lnSpc>
                <a:spcPct val="115000"/>
              </a:lnSpc>
              <a:spcBef>
                <a:spcPts val="0"/>
              </a:spcBef>
              <a:spcAft>
                <a:spcPts val="0"/>
              </a:spcAft>
              <a:buClr>
                <a:schemeClr val="dk1"/>
              </a:buClr>
              <a:buSzPts val="1500"/>
              <a:buFont typeface="Verdana"/>
              <a:buChar char="○"/>
            </a:pPr>
            <a:r>
              <a:rPr lang="en-US" sz="1400" b="1" i="1">
                <a:latin typeface="Verdana"/>
                <a:ea typeface="Verdana"/>
                <a:cs typeface="Verdana"/>
                <a:sym typeface="Verdana"/>
              </a:rPr>
              <a:t>Total DDD Members in Own/Family Home:  40,662</a:t>
            </a:r>
            <a:endParaRPr sz="1400" b="1" i="1">
              <a:latin typeface="Verdana"/>
              <a:ea typeface="Verdana"/>
              <a:cs typeface="Verdana"/>
              <a:sym typeface="Verdana"/>
            </a:endParaRPr>
          </a:p>
          <a:p>
            <a:pPr marL="457200" lvl="1" indent="-323850" algn="l" rtl="0">
              <a:lnSpc>
                <a:spcPct val="115000"/>
              </a:lnSpc>
              <a:spcBef>
                <a:spcPts val="0"/>
              </a:spcBef>
              <a:spcAft>
                <a:spcPts val="0"/>
              </a:spcAft>
              <a:buClr>
                <a:schemeClr val="dk1"/>
              </a:buClr>
              <a:buSzPts val="1500"/>
              <a:buFont typeface="Verdana"/>
              <a:buChar char="○"/>
            </a:pPr>
            <a:r>
              <a:rPr lang="en-US" sz="1400" b="1" i="1">
                <a:latin typeface="Verdana"/>
                <a:ea typeface="Verdana"/>
                <a:cs typeface="Verdana"/>
                <a:sym typeface="Verdana"/>
              </a:rPr>
              <a:t>Total DDD Members in Licensed Facility:  5,064</a:t>
            </a:r>
            <a:endParaRPr sz="1400">
              <a:latin typeface="Verdana"/>
              <a:ea typeface="Verdana"/>
              <a:cs typeface="Verdana"/>
              <a:sym typeface="Verdana"/>
            </a:endParaRPr>
          </a:p>
          <a:p>
            <a:pPr marL="0" lvl="0" indent="0" algn="l" rtl="0">
              <a:lnSpc>
                <a:spcPct val="115000"/>
              </a:lnSpc>
              <a:spcBef>
                <a:spcPts val="0"/>
              </a:spcBef>
              <a:spcAft>
                <a:spcPts val="0"/>
              </a:spcAft>
              <a:buSzPts val="1400"/>
              <a:buNone/>
            </a:pPr>
            <a:endParaRPr sz="1400">
              <a:latin typeface="Verdana"/>
              <a:ea typeface="Verdana"/>
              <a:cs typeface="Verdana"/>
              <a:sym typeface="Verdana"/>
            </a:endParaRPr>
          </a:p>
          <a:p>
            <a:pPr marL="0" lvl="0" indent="0" algn="l" rtl="0">
              <a:lnSpc>
                <a:spcPct val="115000"/>
              </a:lnSpc>
              <a:spcBef>
                <a:spcPts val="0"/>
              </a:spcBef>
              <a:spcAft>
                <a:spcPts val="0"/>
              </a:spcAft>
              <a:buSzPts val="1400"/>
              <a:buNone/>
            </a:pPr>
            <a:r>
              <a:rPr lang="en-US" sz="1400">
                <a:latin typeface="Verdana"/>
                <a:ea typeface="Verdana"/>
                <a:cs typeface="Verdana"/>
                <a:sym typeface="Verdana"/>
              </a:rPr>
              <a:t>Total Positive Cases: 2,958</a:t>
            </a:r>
            <a:endParaRPr sz="1400">
              <a:latin typeface="Verdana"/>
              <a:ea typeface="Verdana"/>
              <a:cs typeface="Verdana"/>
              <a:sym typeface="Verdana"/>
            </a:endParaRPr>
          </a:p>
          <a:p>
            <a:pPr marL="457200" lvl="1" indent="-323850" algn="l" rtl="0">
              <a:lnSpc>
                <a:spcPct val="115000"/>
              </a:lnSpc>
              <a:spcBef>
                <a:spcPts val="0"/>
              </a:spcBef>
              <a:spcAft>
                <a:spcPts val="0"/>
              </a:spcAft>
              <a:buSzPts val="1500"/>
              <a:buFont typeface="Verdana"/>
              <a:buChar char="○"/>
            </a:pPr>
            <a:r>
              <a:rPr lang="en-US" sz="1400">
                <a:latin typeface="Verdana"/>
                <a:ea typeface="Verdana"/>
                <a:cs typeface="Verdana"/>
                <a:sym typeface="Verdana"/>
              </a:rPr>
              <a:t>Own Home:  1,823</a:t>
            </a:r>
            <a:endParaRPr sz="1400">
              <a:latin typeface="Verdana"/>
              <a:ea typeface="Verdana"/>
              <a:cs typeface="Verdana"/>
              <a:sym typeface="Verdana"/>
            </a:endParaRPr>
          </a:p>
          <a:p>
            <a:pPr marL="457200" lvl="1" indent="-323850" algn="l" rtl="0">
              <a:lnSpc>
                <a:spcPct val="115000"/>
              </a:lnSpc>
              <a:spcBef>
                <a:spcPts val="0"/>
              </a:spcBef>
              <a:spcAft>
                <a:spcPts val="0"/>
              </a:spcAft>
              <a:buSzPts val="1500"/>
              <a:buFont typeface="Verdana"/>
              <a:buChar char="○"/>
            </a:pPr>
            <a:r>
              <a:rPr lang="en-US" sz="1400">
                <a:latin typeface="Verdana"/>
                <a:ea typeface="Verdana"/>
                <a:cs typeface="Verdana"/>
                <a:sym typeface="Verdana"/>
              </a:rPr>
              <a:t>Licensed Facility: 1,135</a:t>
            </a:r>
            <a:endParaRPr sz="1400">
              <a:latin typeface="Verdana"/>
              <a:ea typeface="Verdana"/>
              <a:cs typeface="Verdana"/>
              <a:sym typeface="Verdana"/>
            </a:endParaRPr>
          </a:p>
          <a:p>
            <a:pPr marL="0" lvl="0" indent="0" algn="l" rtl="0">
              <a:lnSpc>
                <a:spcPct val="115000"/>
              </a:lnSpc>
              <a:spcBef>
                <a:spcPts val="0"/>
              </a:spcBef>
              <a:spcAft>
                <a:spcPts val="0"/>
              </a:spcAft>
              <a:buSzPts val="1400"/>
              <a:buNone/>
            </a:pPr>
            <a:endParaRPr sz="1400" b="1" i="1">
              <a:latin typeface="Verdana"/>
              <a:ea typeface="Verdana"/>
              <a:cs typeface="Verdana"/>
              <a:sym typeface="Verdana"/>
            </a:endParaRPr>
          </a:p>
          <a:p>
            <a:pPr marL="0" lvl="0" indent="0" algn="l" rtl="0">
              <a:lnSpc>
                <a:spcPct val="100000"/>
              </a:lnSpc>
              <a:spcBef>
                <a:spcPts val="0"/>
              </a:spcBef>
              <a:spcAft>
                <a:spcPts val="0"/>
              </a:spcAft>
              <a:buSzPts val="1400"/>
              <a:buNone/>
            </a:pPr>
            <a:endParaRPr sz="1400" b="1">
              <a:latin typeface="Verdana"/>
              <a:ea typeface="Verdana"/>
              <a:cs typeface="Verdana"/>
              <a:sym typeface="Verdana"/>
            </a:endParaRPr>
          </a:p>
        </p:txBody>
      </p:sp>
      <p:sp>
        <p:nvSpPr>
          <p:cNvPr id="297" name="Google Shape;297;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2: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sz="1600" b="1"/>
              <a:t>NICOLETTE:</a:t>
            </a:r>
            <a:endParaRPr/>
          </a:p>
          <a:p>
            <a:pPr marL="0" lvl="0" indent="0" algn="l" rtl="0">
              <a:lnSpc>
                <a:spcPct val="115000"/>
              </a:lnSpc>
              <a:spcBef>
                <a:spcPts val="0"/>
              </a:spcBef>
              <a:spcAft>
                <a:spcPts val="0"/>
              </a:spcAft>
              <a:buSzPts val="1400"/>
              <a:buNone/>
            </a:pPr>
            <a:r>
              <a:rPr lang="en-US" sz="1400">
                <a:latin typeface="Verdana"/>
                <a:ea typeface="Verdana"/>
                <a:cs typeface="Verdana"/>
                <a:sym typeface="Verdana"/>
              </a:rPr>
              <a:t>Total: 75</a:t>
            </a:r>
            <a:endParaRPr sz="1400">
              <a:latin typeface="Verdana"/>
              <a:ea typeface="Verdana"/>
              <a:cs typeface="Verdana"/>
              <a:sym typeface="Verdana"/>
            </a:endParaRPr>
          </a:p>
          <a:p>
            <a:pPr marL="457200" lvl="0" indent="-311150" algn="l" rtl="0">
              <a:lnSpc>
                <a:spcPct val="115000"/>
              </a:lnSpc>
              <a:spcBef>
                <a:spcPts val="0"/>
              </a:spcBef>
              <a:spcAft>
                <a:spcPts val="0"/>
              </a:spcAft>
              <a:buClr>
                <a:schemeClr val="dk1"/>
              </a:buClr>
              <a:buSzPts val="1300"/>
              <a:buFont typeface="Verdana"/>
              <a:buChar char="●"/>
            </a:pPr>
            <a:r>
              <a:rPr lang="en-US" sz="1400">
                <a:latin typeface="Verdana"/>
                <a:ea typeface="Verdana"/>
                <a:cs typeface="Verdana"/>
                <a:sym typeface="Verdana"/>
              </a:rPr>
              <a:t>Own Home: 31</a:t>
            </a:r>
            <a:endParaRPr sz="1400">
              <a:latin typeface="Verdana"/>
              <a:ea typeface="Verdana"/>
              <a:cs typeface="Verdana"/>
              <a:sym typeface="Verdana"/>
            </a:endParaRPr>
          </a:p>
          <a:p>
            <a:pPr marL="457200" lvl="0" indent="-311150" algn="l" rtl="0">
              <a:lnSpc>
                <a:spcPct val="100000"/>
              </a:lnSpc>
              <a:spcBef>
                <a:spcPts val="0"/>
              </a:spcBef>
              <a:spcAft>
                <a:spcPts val="0"/>
              </a:spcAft>
              <a:buClr>
                <a:schemeClr val="dk1"/>
              </a:buClr>
              <a:buSzPts val="1300"/>
              <a:buFont typeface="Verdana"/>
              <a:buChar char="●"/>
            </a:pPr>
            <a:r>
              <a:rPr lang="en-US" sz="1400">
                <a:latin typeface="Verdana"/>
                <a:ea typeface="Verdana"/>
                <a:cs typeface="Verdana"/>
                <a:sym typeface="Verdana"/>
              </a:rPr>
              <a:t>Licensed Facility: 44</a:t>
            </a:r>
            <a:endParaRPr sz="1100" b="1">
              <a:latin typeface="Verdana"/>
              <a:ea typeface="Verdana"/>
              <a:cs typeface="Verdana"/>
              <a:sym typeface="Verdana"/>
            </a:endParaRPr>
          </a:p>
        </p:txBody>
      </p:sp>
      <p:sp>
        <p:nvSpPr>
          <p:cNvPr id="303" name="Google Shape;303;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3: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sz="1600" b="1"/>
              <a:t>NICOLETTE:</a:t>
            </a:r>
            <a:endParaRPr/>
          </a:p>
          <a:p>
            <a:pPr marL="0" lvl="0" indent="0" algn="l" rtl="0">
              <a:lnSpc>
                <a:spcPct val="100000"/>
              </a:lnSpc>
              <a:spcBef>
                <a:spcPts val="0"/>
              </a:spcBef>
              <a:spcAft>
                <a:spcPts val="0"/>
              </a:spcAft>
              <a:buSzPts val="1400"/>
              <a:buNone/>
            </a:pPr>
            <a:r>
              <a:rPr lang="en-US" sz="1400" i="0" u="none" strike="noStrike">
                <a:solidFill>
                  <a:srgbClr val="000000"/>
                </a:solidFill>
                <a:latin typeface="Verdana"/>
                <a:ea typeface="Verdana"/>
                <a:cs typeface="Verdana"/>
                <a:sym typeface="Verdana"/>
              </a:rPr>
              <a:t>Week over week view of member positive cases</a:t>
            </a:r>
            <a:r>
              <a:rPr lang="en-US" sz="1400">
                <a:solidFill>
                  <a:srgbClr val="000000"/>
                </a:solidFill>
                <a:latin typeface="Verdana"/>
                <a:ea typeface="Verdana"/>
                <a:cs typeface="Verdana"/>
                <a:sym typeface="Verdana"/>
              </a:rPr>
              <a:t>-</a:t>
            </a:r>
            <a:r>
              <a:rPr lang="en-US" sz="1400">
                <a:latin typeface="Verdana"/>
                <a:ea typeface="Verdana"/>
                <a:cs typeface="Verdana"/>
                <a:sym typeface="Verdana"/>
              </a:rPr>
              <a:t>showing every other week to make the chart easier to read. The complete chart with all weeks is still available on the DDD Actions Related to COVID-19 webpage. Data for the reporting period ending August 3 included an additional 21 positive cases of COVID-19 among members and one member death.</a:t>
            </a:r>
            <a:endParaRPr sz="1400">
              <a:latin typeface="Verdana"/>
              <a:ea typeface="Verdana"/>
              <a:cs typeface="Verdana"/>
              <a:sym typeface="Verdana"/>
            </a:endParaRPr>
          </a:p>
        </p:txBody>
      </p:sp>
      <p:sp>
        <p:nvSpPr>
          <p:cNvPr id="309" name="Google Shape;309;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cept 2_Cover">
  <p:cSld name="Concept 2_Cover">
    <p:spTree>
      <p:nvGrpSpPr>
        <p:cNvPr id="1" name="Shape 28"/>
        <p:cNvGrpSpPr/>
        <p:nvPr/>
      </p:nvGrpSpPr>
      <p:grpSpPr>
        <a:xfrm>
          <a:off x="0" y="0"/>
          <a:ext cx="0" cy="0"/>
          <a:chOff x="0" y="0"/>
          <a:chExt cx="0" cy="0"/>
        </a:xfrm>
      </p:grpSpPr>
      <p:pic>
        <p:nvPicPr>
          <p:cNvPr id="29" name="Google Shape;29;p54" descr="A picture containing dark, plane, blue, airplane&#10;&#10;Description automatically generated"/>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30" name="Google Shape;30;p54"/>
          <p:cNvSpPr txBox="1">
            <a:spLocks noGrp="1"/>
          </p:cNvSpPr>
          <p:nvPr>
            <p:ph type="title"/>
          </p:nvPr>
        </p:nvSpPr>
        <p:spPr>
          <a:xfrm>
            <a:off x="1909011" y="5622878"/>
            <a:ext cx="9641305" cy="67803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54" descr="A picture containing drawing&#10;&#10;Description automatically generated"/>
          <p:cNvPicPr preferRelativeResize="0"/>
          <p:nvPr/>
        </p:nvPicPr>
        <p:blipFill rotWithShape="1">
          <a:blip r:embed="rId3">
            <a:alphaModFix/>
          </a:blip>
          <a:srcRect/>
          <a:stretch/>
        </p:blipFill>
        <p:spPr>
          <a:xfrm>
            <a:off x="906276" y="659686"/>
            <a:ext cx="4577816" cy="1038154"/>
          </a:xfrm>
          <a:prstGeom prst="rect">
            <a:avLst/>
          </a:prstGeom>
          <a:noFill/>
          <a:ln>
            <a:noFill/>
          </a:ln>
        </p:spPr>
      </p:pic>
      <p:pic>
        <p:nvPicPr>
          <p:cNvPr id="32" name="Google Shape;32;p54"/>
          <p:cNvPicPr preferRelativeResize="0"/>
          <p:nvPr/>
        </p:nvPicPr>
        <p:blipFill rotWithShape="1">
          <a:blip r:embed="rId4">
            <a:alphaModFix/>
          </a:blip>
          <a:srcRect/>
          <a:stretch/>
        </p:blipFill>
        <p:spPr>
          <a:xfrm>
            <a:off x="655612" y="2070116"/>
            <a:ext cx="10880776" cy="3335384"/>
          </a:xfrm>
          <a:prstGeom prst="rect">
            <a:avLst/>
          </a:prstGeom>
          <a:noFill/>
          <a:ln>
            <a:noFill/>
          </a:ln>
        </p:spPr>
      </p:pic>
      <p:grpSp>
        <p:nvGrpSpPr>
          <p:cNvPr id="33" name="Google Shape;33;p54"/>
          <p:cNvGrpSpPr/>
          <p:nvPr/>
        </p:nvGrpSpPr>
        <p:grpSpPr>
          <a:xfrm>
            <a:off x="7796910" y="327547"/>
            <a:ext cx="3743459" cy="5077954"/>
            <a:chOff x="7806857" y="512378"/>
            <a:chExt cx="3743459" cy="4893123"/>
          </a:xfrm>
        </p:grpSpPr>
        <p:sp>
          <p:nvSpPr>
            <p:cNvPr id="34" name="Google Shape;34;p54"/>
            <p:cNvSpPr/>
            <p:nvPr/>
          </p:nvSpPr>
          <p:spPr>
            <a:xfrm>
              <a:off x="7806857" y="512378"/>
              <a:ext cx="3743459"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54"/>
            <p:cNvSpPr/>
            <p:nvPr/>
          </p:nvSpPr>
          <p:spPr>
            <a:xfrm rot="5400000">
              <a:off x="8981404" y="2836590"/>
              <a:ext cx="4893123"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36" name="Google Shape;36;p54"/>
          <p:cNvGrpSpPr/>
          <p:nvPr/>
        </p:nvGrpSpPr>
        <p:grpSpPr>
          <a:xfrm>
            <a:off x="651630" y="2070118"/>
            <a:ext cx="3743459" cy="4453512"/>
            <a:chOff x="661576" y="2070118"/>
            <a:chExt cx="3743459" cy="4893122"/>
          </a:xfrm>
        </p:grpSpPr>
        <p:sp>
          <p:nvSpPr>
            <p:cNvPr id="37" name="Google Shape;37;p54"/>
            <p:cNvSpPr/>
            <p:nvPr/>
          </p:nvSpPr>
          <p:spPr>
            <a:xfrm rot="10800000">
              <a:off x="661576" y="6718541"/>
              <a:ext cx="3743459"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54"/>
            <p:cNvSpPr/>
            <p:nvPr/>
          </p:nvSpPr>
          <p:spPr>
            <a:xfrm rot="-5400000">
              <a:off x="-1662634" y="4394329"/>
              <a:ext cx="4893122"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cept 3_Content1">
  <p:cSld name="Concept 3_Content1">
    <p:spTree>
      <p:nvGrpSpPr>
        <p:cNvPr id="1" name="Shape 106"/>
        <p:cNvGrpSpPr/>
        <p:nvPr/>
      </p:nvGrpSpPr>
      <p:grpSpPr>
        <a:xfrm>
          <a:off x="0" y="0"/>
          <a:ext cx="0" cy="0"/>
          <a:chOff x="0" y="0"/>
          <a:chExt cx="0" cy="0"/>
        </a:xfrm>
      </p:grpSpPr>
      <p:pic>
        <p:nvPicPr>
          <p:cNvPr id="107" name="Google Shape;107;p56" descr="A picture containing dark, plane, blue, airplane&#10;&#10;Description automatically generated"/>
          <p:cNvPicPr preferRelativeResize="0"/>
          <p:nvPr/>
        </p:nvPicPr>
        <p:blipFill rotWithShape="1">
          <a:blip r:embed="rId2">
            <a:alphaModFix/>
          </a:blip>
          <a:srcRect/>
          <a:stretch/>
        </p:blipFill>
        <p:spPr>
          <a:xfrm>
            <a:off x="6106497" y="-11233"/>
            <a:ext cx="6085503" cy="1148318"/>
          </a:xfrm>
          <a:prstGeom prst="rect">
            <a:avLst/>
          </a:prstGeom>
          <a:noFill/>
          <a:ln>
            <a:noFill/>
          </a:ln>
        </p:spPr>
      </p:pic>
      <p:sp>
        <p:nvSpPr>
          <p:cNvPr id="108" name="Google Shape;108;p56"/>
          <p:cNvSpPr txBox="1">
            <a:spLocks noGrp="1"/>
          </p:cNvSpPr>
          <p:nvPr>
            <p:ph type="sldNum" idx="12"/>
          </p:nvPr>
        </p:nvSpPr>
        <p:spPr>
          <a:xfrm>
            <a:off x="11378837" y="6341178"/>
            <a:ext cx="452868" cy="22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p56" descr="A picture containing dark, plane, blue, airplane&#10;&#10;Description automatically generated"/>
          <p:cNvPicPr preferRelativeResize="0"/>
          <p:nvPr/>
        </p:nvPicPr>
        <p:blipFill rotWithShape="1">
          <a:blip r:embed="rId3">
            <a:alphaModFix/>
          </a:blip>
          <a:srcRect/>
          <a:stretch/>
        </p:blipFill>
        <p:spPr>
          <a:xfrm rot="10800000">
            <a:off x="0" y="-11232"/>
            <a:ext cx="6138396" cy="1148318"/>
          </a:xfrm>
          <a:prstGeom prst="rect">
            <a:avLst/>
          </a:prstGeom>
          <a:noFill/>
          <a:ln>
            <a:noFill/>
          </a:ln>
        </p:spPr>
      </p:pic>
      <p:sp>
        <p:nvSpPr>
          <p:cNvPr id="110" name="Google Shape;110;p56"/>
          <p:cNvSpPr txBox="1">
            <a:spLocks noGrp="1"/>
          </p:cNvSpPr>
          <p:nvPr>
            <p:ph type="dt" idx="10"/>
          </p:nvPr>
        </p:nvSpPr>
        <p:spPr>
          <a:xfrm>
            <a:off x="375684" y="6341178"/>
            <a:ext cx="2743200" cy="2516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6"/>
          <p:cNvSpPr txBox="1">
            <a:spLocks noGrp="1"/>
          </p:cNvSpPr>
          <p:nvPr>
            <p:ph type="body" idx="1"/>
          </p:nvPr>
        </p:nvSpPr>
        <p:spPr>
          <a:xfrm>
            <a:off x="375684" y="1319971"/>
            <a:ext cx="11440632" cy="488348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6"/>
          <p:cNvSpPr/>
          <p:nvPr/>
        </p:nvSpPr>
        <p:spPr>
          <a:xfrm flipH="1">
            <a:off x="0" y="6592875"/>
            <a:ext cx="12192000" cy="277650"/>
          </a:xfrm>
          <a:prstGeom prst="rtTriangle">
            <a:avLst/>
          </a:prstGeom>
          <a:gradFill>
            <a:gsLst>
              <a:gs pos="0">
                <a:srgbClr val="E9610D"/>
              </a:gs>
              <a:gs pos="41000">
                <a:srgbClr val="FE6D00"/>
              </a:gs>
              <a:gs pos="100000">
                <a:srgbClr val="FE83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56"/>
          <p:cNvSpPr txBox="1">
            <a:spLocks noGrp="1"/>
          </p:cNvSpPr>
          <p:nvPr>
            <p:ph type="title"/>
          </p:nvPr>
        </p:nvSpPr>
        <p:spPr>
          <a:xfrm>
            <a:off x="838200" y="290308"/>
            <a:ext cx="10515600" cy="67719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cept 2_Content">
  <p:cSld name="1_Concept 2_Content">
    <p:spTree>
      <p:nvGrpSpPr>
        <p:cNvPr id="1" name="Shape 114"/>
        <p:cNvGrpSpPr/>
        <p:nvPr/>
      </p:nvGrpSpPr>
      <p:grpSpPr>
        <a:xfrm>
          <a:off x="0" y="0"/>
          <a:ext cx="0" cy="0"/>
          <a:chOff x="0" y="0"/>
          <a:chExt cx="0" cy="0"/>
        </a:xfrm>
      </p:grpSpPr>
      <p:pic>
        <p:nvPicPr>
          <p:cNvPr id="115" name="Google Shape;115;p29" descr="A picture containing dark, plane, blue, airplane&#10;&#10;Description automatically generated"/>
          <p:cNvPicPr preferRelativeResize="0"/>
          <p:nvPr/>
        </p:nvPicPr>
        <p:blipFill rotWithShape="1">
          <a:blip r:embed="rId2">
            <a:alphaModFix/>
          </a:blip>
          <a:srcRect t="51523" b="26172"/>
          <a:stretch/>
        </p:blipFill>
        <p:spPr>
          <a:xfrm rot="10800000">
            <a:off x="0" y="-1"/>
            <a:ext cx="12192000" cy="1812759"/>
          </a:xfrm>
          <a:prstGeom prst="rect">
            <a:avLst/>
          </a:prstGeom>
          <a:noFill/>
          <a:ln>
            <a:noFill/>
          </a:ln>
        </p:spPr>
      </p:pic>
      <p:sp>
        <p:nvSpPr>
          <p:cNvPr id="116" name="Google Shape;116;p29"/>
          <p:cNvSpPr txBox="1">
            <a:spLocks noGrp="1"/>
          </p:cNvSpPr>
          <p:nvPr>
            <p:ph type="title"/>
          </p:nvPr>
        </p:nvSpPr>
        <p:spPr>
          <a:xfrm>
            <a:off x="1266349" y="350834"/>
            <a:ext cx="10332720" cy="76215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SzPts val="4400"/>
              <a:buNone/>
              <a:defRPr sz="4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p:nvPr/>
        </p:nvSpPr>
        <p:spPr>
          <a:xfrm>
            <a:off x="0" y="1129355"/>
            <a:ext cx="12192000" cy="4982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p29"/>
          <p:cNvSpPr txBox="1">
            <a:spLocks noGrp="1"/>
          </p:cNvSpPr>
          <p:nvPr>
            <p:ph type="body" idx="1"/>
          </p:nvPr>
        </p:nvSpPr>
        <p:spPr>
          <a:xfrm>
            <a:off x="592931" y="1272755"/>
            <a:ext cx="11006138" cy="50642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119" name="Google Shape;119;p29"/>
          <p:cNvGrpSpPr/>
          <p:nvPr/>
        </p:nvGrpSpPr>
        <p:grpSpPr>
          <a:xfrm>
            <a:off x="258502" y="3883385"/>
            <a:ext cx="2086804" cy="2727688"/>
            <a:chOff x="661576" y="2070118"/>
            <a:chExt cx="3743459" cy="4893122"/>
          </a:xfrm>
        </p:grpSpPr>
        <p:sp>
          <p:nvSpPr>
            <p:cNvPr id="120" name="Google Shape;120;p29"/>
            <p:cNvSpPr/>
            <p:nvPr/>
          </p:nvSpPr>
          <p:spPr>
            <a:xfrm rot="10800000">
              <a:off x="661576" y="6718541"/>
              <a:ext cx="3743459"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29"/>
            <p:cNvSpPr/>
            <p:nvPr/>
          </p:nvSpPr>
          <p:spPr>
            <a:xfrm rot="-5400000">
              <a:off x="-1662634" y="4394329"/>
              <a:ext cx="4893122"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22" name="Google Shape;122;p29"/>
          <p:cNvGrpSpPr/>
          <p:nvPr/>
        </p:nvGrpSpPr>
        <p:grpSpPr>
          <a:xfrm rot="10800000">
            <a:off x="9883005" y="214426"/>
            <a:ext cx="2086804" cy="2727688"/>
            <a:chOff x="661576" y="2070118"/>
            <a:chExt cx="3743459" cy="4893122"/>
          </a:xfrm>
        </p:grpSpPr>
        <p:sp>
          <p:nvSpPr>
            <p:cNvPr id="123" name="Google Shape;123;p29"/>
            <p:cNvSpPr/>
            <p:nvPr/>
          </p:nvSpPr>
          <p:spPr>
            <a:xfrm rot="10800000">
              <a:off x="661576" y="6718541"/>
              <a:ext cx="3743459"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p29"/>
            <p:cNvSpPr/>
            <p:nvPr/>
          </p:nvSpPr>
          <p:spPr>
            <a:xfrm rot="-5400000">
              <a:off x="-1662634" y="4394329"/>
              <a:ext cx="4893122" cy="244699"/>
            </a:xfrm>
            <a:prstGeom prst="rect">
              <a:avLst/>
            </a:prstGeom>
            <a:solidFill>
              <a:srgbClr val="FE6D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5" name="Google Shape;125;p29"/>
          <p:cNvSpPr txBox="1">
            <a:spLocks noGrp="1"/>
          </p:cNvSpPr>
          <p:nvPr>
            <p:ph type="sldNum" idx="12"/>
          </p:nvPr>
        </p:nvSpPr>
        <p:spPr>
          <a:xfrm>
            <a:off x="11422062" y="6447503"/>
            <a:ext cx="548640" cy="22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9"/>
          <p:cNvSpPr txBox="1">
            <a:spLocks noGrp="1"/>
          </p:cNvSpPr>
          <p:nvPr>
            <p:ph type="dt" idx="10"/>
          </p:nvPr>
        </p:nvSpPr>
        <p:spPr>
          <a:xfrm>
            <a:off x="2603809" y="6447503"/>
            <a:ext cx="2743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cept 4_Cover">
  <p:cSld name="Concept 4_Cover">
    <p:spTree>
      <p:nvGrpSpPr>
        <p:cNvPr id="1" name="Shape 127"/>
        <p:cNvGrpSpPr/>
        <p:nvPr/>
      </p:nvGrpSpPr>
      <p:grpSpPr>
        <a:xfrm>
          <a:off x="0" y="0"/>
          <a:ext cx="0" cy="0"/>
          <a:chOff x="0" y="0"/>
          <a:chExt cx="0" cy="0"/>
        </a:xfrm>
      </p:grpSpPr>
      <p:pic>
        <p:nvPicPr>
          <p:cNvPr id="128" name="Google Shape;128;p23" descr="A picture containing dark, plane, blue, airplane&#10;&#10;Description automatically generated"/>
          <p:cNvPicPr preferRelativeResize="0"/>
          <p:nvPr/>
        </p:nvPicPr>
        <p:blipFill rotWithShape="1">
          <a:blip r:embed="rId2">
            <a:alphaModFix/>
          </a:blip>
          <a:srcRect/>
          <a:stretch/>
        </p:blipFill>
        <p:spPr>
          <a:xfrm rot="5400000">
            <a:off x="4750" y="-4750"/>
            <a:ext cx="5112410" cy="5121912"/>
          </a:xfrm>
          <a:prstGeom prst="rect">
            <a:avLst/>
          </a:prstGeom>
          <a:noFill/>
          <a:ln>
            <a:noFill/>
          </a:ln>
        </p:spPr>
      </p:pic>
      <p:pic>
        <p:nvPicPr>
          <p:cNvPr id="129" name="Google Shape;129;p23" descr="A picture containing drawing&#10;&#10;Description automatically generated"/>
          <p:cNvPicPr preferRelativeResize="0"/>
          <p:nvPr/>
        </p:nvPicPr>
        <p:blipFill rotWithShape="1">
          <a:blip r:embed="rId3">
            <a:alphaModFix/>
          </a:blip>
          <a:srcRect/>
          <a:stretch/>
        </p:blipFill>
        <p:spPr>
          <a:xfrm>
            <a:off x="711126" y="2127100"/>
            <a:ext cx="3784333" cy="858208"/>
          </a:xfrm>
          <a:prstGeom prst="rect">
            <a:avLst/>
          </a:prstGeom>
          <a:noFill/>
          <a:ln>
            <a:noFill/>
          </a:ln>
        </p:spPr>
      </p:pic>
      <p:sp>
        <p:nvSpPr>
          <p:cNvPr id="130" name="Google Shape;130;p23"/>
          <p:cNvSpPr txBox="1">
            <a:spLocks noGrp="1"/>
          </p:cNvSpPr>
          <p:nvPr>
            <p:ph type="title"/>
          </p:nvPr>
        </p:nvSpPr>
        <p:spPr>
          <a:xfrm>
            <a:off x="1262340" y="5566245"/>
            <a:ext cx="10565674" cy="757236"/>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003296"/>
              </a:buClr>
              <a:buSzPts val="4000"/>
              <a:buFont typeface="Arial"/>
              <a:buNone/>
              <a:defRPr sz="4000" b="1">
                <a:solidFill>
                  <a:srgbClr val="0032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 name="Google Shape;131;p23" descr="A canyon with a mountain in the background&#10;&#10;Description automatically generated"/>
          <p:cNvPicPr preferRelativeResize="0"/>
          <p:nvPr/>
        </p:nvPicPr>
        <p:blipFill rotWithShape="1">
          <a:blip r:embed="rId4">
            <a:alphaModFix/>
          </a:blip>
          <a:srcRect/>
          <a:stretch/>
        </p:blipFill>
        <p:spPr>
          <a:xfrm>
            <a:off x="4946691" y="0"/>
            <a:ext cx="7245309" cy="5112408"/>
          </a:xfrm>
          <a:prstGeom prst="rect">
            <a:avLst/>
          </a:prstGeom>
          <a:noFill/>
          <a:ln>
            <a:noFill/>
          </a:ln>
        </p:spPr>
      </p:pic>
      <p:cxnSp>
        <p:nvCxnSpPr>
          <p:cNvPr id="132" name="Google Shape;132;p23"/>
          <p:cNvCxnSpPr/>
          <p:nvPr/>
        </p:nvCxnSpPr>
        <p:spPr>
          <a:xfrm rot="10800000">
            <a:off x="1604211" y="6529137"/>
            <a:ext cx="10587789"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cept 3_Content1 1">
  <p:cSld name="1_Concept 3_Content1">
    <p:spTree>
      <p:nvGrpSpPr>
        <p:cNvPr id="1" name="Shape 133"/>
        <p:cNvGrpSpPr/>
        <p:nvPr/>
      </p:nvGrpSpPr>
      <p:grpSpPr>
        <a:xfrm>
          <a:off x="0" y="0"/>
          <a:ext cx="0" cy="0"/>
          <a:chOff x="0" y="0"/>
          <a:chExt cx="0" cy="0"/>
        </a:xfrm>
      </p:grpSpPr>
      <p:pic>
        <p:nvPicPr>
          <p:cNvPr id="134" name="Google Shape;134;gc30ccd4bb0_2_158" descr="A picture containing dark, plane, blue, airplane&#10;&#10;Description automatically generated"/>
          <p:cNvPicPr preferRelativeResize="0"/>
          <p:nvPr/>
        </p:nvPicPr>
        <p:blipFill rotWithShape="1">
          <a:blip r:embed="rId2">
            <a:alphaModFix/>
          </a:blip>
          <a:srcRect/>
          <a:stretch/>
        </p:blipFill>
        <p:spPr>
          <a:xfrm>
            <a:off x="6106497" y="-11233"/>
            <a:ext cx="6085502" cy="1148318"/>
          </a:xfrm>
          <a:prstGeom prst="rect">
            <a:avLst/>
          </a:prstGeom>
          <a:noFill/>
          <a:ln>
            <a:noFill/>
          </a:ln>
        </p:spPr>
      </p:pic>
      <p:sp>
        <p:nvSpPr>
          <p:cNvPr id="135" name="Google Shape;135;gc30ccd4bb0_2_158"/>
          <p:cNvSpPr txBox="1">
            <a:spLocks noGrp="1"/>
          </p:cNvSpPr>
          <p:nvPr>
            <p:ph type="sldNum" idx="12"/>
          </p:nvPr>
        </p:nvSpPr>
        <p:spPr>
          <a:xfrm>
            <a:off x="11378837" y="6341178"/>
            <a:ext cx="453000" cy="22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gc30ccd4bb0_2_158" descr="A picture containing dark, plane, blue, airplane&#10;&#10;Description automatically generated"/>
          <p:cNvPicPr preferRelativeResize="0"/>
          <p:nvPr/>
        </p:nvPicPr>
        <p:blipFill rotWithShape="1">
          <a:blip r:embed="rId3">
            <a:alphaModFix/>
          </a:blip>
          <a:srcRect/>
          <a:stretch/>
        </p:blipFill>
        <p:spPr>
          <a:xfrm rot="10800000">
            <a:off x="1" y="-11232"/>
            <a:ext cx="6138395" cy="1148318"/>
          </a:xfrm>
          <a:prstGeom prst="rect">
            <a:avLst/>
          </a:prstGeom>
          <a:noFill/>
          <a:ln>
            <a:noFill/>
          </a:ln>
        </p:spPr>
      </p:pic>
      <p:sp>
        <p:nvSpPr>
          <p:cNvPr id="137" name="Google Shape;137;gc30ccd4bb0_2_158"/>
          <p:cNvSpPr txBox="1">
            <a:spLocks noGrp="1"/>
          </p:cNvSpPr>
          <p:nvPr>
            <p:ph type="dt" idx="10"/>
          </p:nvPr>
        </p:nvSpPr>
        <p:spPr>
          <a:xfrm>
            <a:off x="375684" y="6341178"/>
            <a:ext cx="2743200" cy="251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b="0">
                <a:solidFill>
                  <a:srgbClr val="7F7F7F"/>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38" name="Google Shape;138;gc30ccd4bb0_2_158"/>
          <p:cNvSpPr txBox="1">
            <a:spLocks noGrp="1"/>
          </p:cNvSpPr>
          <p:nvPr>
            <p:ph type="body" idx="1"/>
          </p:nvPr>
        </p:nvSpPr>
        <p:spPr>
          <a:xfrm>
            <a:off x="375684" y="1319971"/>
            <a:ext cx="11440500" cy="488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c30ccd4bb0_2_158"/>
          <p:cNvSpPr/>
          <p:nvPr/>
        </p:nvSpPr>
        <p:spPr>
          <a:xfrm flipH="1">
            <a:off x="0" y="6592875"/>
            <a:ext cx="12192000" cy="277800"/>
          </a:xfrm>
          <a:prstGeom prst="rtTriangle">
            <a:avLst/>
          </a:prstGeom>
          <a:gradFill>
            <a:gsLst>
              <a:gs pos="0">
                <a:srgbClr val="E9610D"/>
              </a:gs>
              <a:gs pos="41000">
                <a:srgbClr val="FE6D00"/>
              </a:gs>
              <a:gs pos="100000">
                <a:srgbClr val="FE83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gc30ccd4bb0_2_158"/>
          <p:cNvSpPr txBox="1">
            <a:spLocks noGrp="1"/>
          </p:cNvSpPr>
          <p:nvPr>
            <p:ph type="title"/>
          </p:nvPr>
        </p:nvSpPr>
        <p:spPr>
          <a:xfrm>
            <a:off x="1191883" y="292630"/>
            <a:ext cx="10515600" cy="6771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0"/>
        <p:cNvGrpSpPr/>
        <p:nvPr/>
      </p:nvGrpSpPr>
      <p:grpSpPr>
        <a:xfrm>
          <a:off x="0" y="0"/>
          <a:ext cx="0" cy="0"/>
          <a:chOff x="0" y="0"/>
          <a:chExt cx="0" cy="0"/>
        </a:xfrm>
      </p:grpSpPr>
      <p:sp>
        <p:nvSpPr>
          <p:cNvPr id="151" name="Google Shape;151;ge77273690e_0_334"/>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e77273690e_0_334"/>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e77273690e_0_334"/>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Arial"/>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e77273690e_0_33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55" name="Google Shape;155;ge77273690e_0_33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ge77273690e_0_33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e77273690e_0_33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8" name="Google Shape;158;ge77273690e_0_33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ge77273690e_0_34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ge77273690e_0_34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62" name="Google Shape;162;ge77273690e_0_34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ge77273690e_0_34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ge77273690e_0_34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65"/>
        <p:cNvGrpSpPr/>
        <p:nvPr/>
      </p:nvGrpSpPr>
      <p:grpSpPr>
        <a:xfrm>
          <a:off x="0" y="0"/>
          <a:ext cx="0" cy="0"/>
          <a:chOff x="0" y="0"/>
          <a:chExt cx="0" cy="0"/>
        </a:xfrm>
      </p:grpSpPr>
      <p:sp>
        <p:nvSpPr>
          <p:cNvPr id="166" name="Google Shape;166;ge77273690e_0_349"/>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ge77273690e_0_349"/>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e77273690e_0_349"/>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Arial"/>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ge77273690e_0_349"/>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170" name="Google Shape;170;ge77273690e_0_34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ge77273690e_0_34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e77273690e_0_34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73" name="Google Shape;173;ge77273690e_0_349"/>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ge77273690e_0_35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ge77273690e_0_358"/>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77" name="Google Shape;177;ge77273690e_0_358"/>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78" name="Google Shape;178;ge77273690e_0_35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ge77273690e_0_35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ge77273690e_0_35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ge77273690e_0_36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ge77273690e_0_365"/>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84" name="Google Shape;184;ge77273690e_0_365"/>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5" name="Google Shape;185;ge77273690e_0_365"/>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86" name="Google Shape;186;ge77273690e_0_365"/>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7" name="Google Shape;187;ge77273690e_0_36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e77273690e_0_36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ge77273690e_0_36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ge77273690e_0_37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e77273690e_0_37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e77273690e_0_37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ge77273690e_0_37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cept 1_Content">
  <p:cSld name="Concept 1_Content">
    <p:spTree>
      <p:nvGrpSpPr>
        <p:cNvPr id="1" name="Shape 39"/>
        <p:cNvGrpSpPr/>
        <p:nvPr/>
      </p:nvGrpSpPr>
      <p:grpSpPr>
        <a:xfrm>
          <a:off x="0" y="0"/>
          <a:ext cx="0" cy="0"/>
          <a:chOff x="0" y="0"/>
          <a:chExt cx="0" cy="0"/>
        </a:xfrm>
      </p:grpSpPr>
      <p:pic>
        <p:nvPicPr>
          <p:cNvPr id="40" name="Google Shape;40;p21"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Google Shape;41;p21"/>
          <p:cNvSpPr txBox="1">
            <a:spLocks noGrp="1"/>
          </p:cNvSpPr>
          <p:nvPr>
            <p:ph type="title"/>
          </p:nvPr>
        </p:nvSpPr>
        <p:spPr>
          <a:xfrm>
            <a:off x="575153" y="340073"/>
            <a:ext cx="10846909" cy="7496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sz="4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11422062" y="6553833"/>
            <a:ext cx="548640" cy="22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21"/>
          <p:cNvSpPr txBox="1">
            <a:spLocks noGrp="1"/>
          </p:cNvSpPr>
          <p:nvPr>
            <p:ph type="body" idx="1"/>
          </p:nvPr>
        </p:nvSpPr>
        <p:spPr>
          <a:xfrm>
            <a:off x="575154" y="1928813"/>
            <a:ext cx="10846909" cy="4395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1"/>
          <p:cNvCxnSpPr/>
          <p:nvPr/>
        </p:nvCxnSpPr>
        <p:spPr>
          <a:xfrm rot="10800000">
            <a:off x="575154" y="6506662"/>
            <a:ext cx="11616847" cy="0"/>
          </a:xfrm>
          <a:prstGeom prst="straightConnector1">
            <a:avLst/>
          </a:prstGeom>
          <a:noFill/>
          <a:ln w="9525" cap="flat" cmpd="sng">
            <a:solidFill>
              <a:schemeClr val="accent1"/>
            </a:solidFill>
            <a:prstDash val="solid"/>
            <a:miter lim="800000"/>
            <a:headEnd type="none" w="sm" len="sm"/>
            <a:tailEnd type="none" w="sm" len="sm"/>
          </a:ln>
        </p:spPr>
      </p:cxnSp>
      <p:sp>
        <p:nvSpPr>
          <p:cNvPr id="45" name="Google Shape;45;p21"/>
          <p:cNvSpPr txBox="1">
            <a:spLocks noGrp="1"/>
          </p:cNvSpPr>
          <p:nvPr>
            <p:ph type="dt" idx="10"/>
          </p:nvPr>
        </p:nvSpPr>
        <p:spPr>
          <a:xfrm>
            <a:off x="497234" y="6553834"/>
            <a:ext cx="2743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5"/>
        <p:cNvGrpSpPr/>
        <p:nvPr/>
      </p:nvGrpSpPr>
      <p:grpSpPr>
        <a:xfrm>
          <a:off x="0" y="0"/>
          <a:ext cx="0" cy="0"/>
          <a:chOff x="0" y="0"/>
          <a:chExt cx="0" cy="0"/>
        </a:xfrm>
      </p:grpSpPr>
      <p:sp>
        <p:nvSpPr>
          <p:cNvPr id="196" name="Google Shape;196;ge77273690e_0_379"/>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e77273690e_0_379"/>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e77273690e_0_37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e77273690e_0_37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ge77273690e_0_37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01"/>
        <p:cNvGrpSpPr/>
        <p:nvPr/>
      </p:nvGrpSpPr>
      <p:grpSpPr>
        <a:xfrm>
          <a:off x="0" y="0"/>
          <a:ext cx="0" cy="0"/>
          <a:chOff x="0" y="0"/>
          <a:chExt cx="0" cy="0"/>
        </a:xfrm>
      </p:grpSpPr>
      <p:sp>
        <p:nvSpPr>
          <p:cNvPr id="202" name="Google Shape;202;ge77273690e_0_385"/>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e77273690e_0_385"/>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e77273690e_0_38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Arial"/>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e77273690e_0_385"/>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06" name="Google Shape;206;ge77273690e_0_385"/>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207" name="Google Shape;207;ge77273690e_0_38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e77273690e_0_38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ge77273690e_0_38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b="0" i="0" u="none" strike="noStrike" cap="none">
                <a:solidFill>
                  <a:schemeClr val="dk2"/>
                </a:solidFill>
                <a:latin typeface="Arial"/>
                <a:ea typeface="Arial"/>
                <a:cs typeface="Arial"/>
                <a:sym typeface="Arial"/>
              </a:defRPr>
            </a:lvl1pPr>
            <a:lvl2pPr marL="0" lvl="1" indent="0" algn="r" rtl="0">
              <a:spcBef>
                <a:spcPts val="0"/>
              </a:spcBef>
              <a:buNone/>
              <a:defRPr sz="1050" b="0" i="0" u="none" strike="noStrike" cap="none">
                <a:solidFill>
                  <a:schemeClr val="dk2"/>
                </a:solidFill>
                <a:latin typeface="Arial"/>
                <a:ea typeface="Arial"/>
                <a:cs typeface="Arial"/>
                <a:sym typeface="Arial"/>
              </a:defRPr>
            </a:lvl2pPr>
            <a:lvl3pPr marL="0" lvl="2" indent="0" algn="r" rtl="0">
              <a:spcBef>
                <a:spcPts val="0"/>
              </a:spcBef>
              <a:buNone/>
              <a:defRPr sz="1050" b="0" i="0" u="none" strike="noStrike" cap="none">
                <a:solidFill>
                  <a:schemeClr val="dk2"/>
                </a:solidFill>
                <a:latin typeface="Arial"/>
                <a:ea typeface="Arial"/>
                <a:cs typeface="Arial"/>
                <a:sym typeface="Arial"/>
              </a:defRPr>
            </a:lvl3pPr>
            <a:lvl4pPr marL="0" lvl="3" indent="0" algn="r" rtl="0">
              <a:spcBef>
                <a:spcPts val="0"/>
              </a:spcBef>
              <a:buNone/>
              <a:defRPr sz="1050" b="0" i="0" u="none" strike="noStrike" cap="none">
                <a:solidFill>
                  <a:schemeClr val="dk2"/>
                </a:solidFill>
                <a:latin typeface="Arial"/>
                <a:ea typeface="Arial"/>
                <a:cs typeface="Arial"/>
                <a:sym typeface="Arial"/>
              </a:defRPr>
            </a:lvl4pPr>
            <a:lvl5pPr marL="0" lvl="4" indent="0" algn="r" rtl="0">
              <a:spcBef>
                <a:spcPts val="0"/>
              </a:spcBef>
              <a:buNone/>
              <a:defRPr sz="1050" b="0" i="0" u="none" strike="noStrike" cap="none">
                <a:solidFill>
                  <a:schemeClr val="dk2"/>
                </a:solidFill>
                <a:latin typeface="Arial"/>
                <a:ea typeface="Arial"/>
                <a:cs typeface="Arial"/>
                <a:sym typeface="Arial"/>
              </a:defRPr>
            </a:lvl5pPr>
            <a:lvl6pPr marL="0" lvl="5" indent="0" algn="r" rtl="0">
              <a:spcBef>
                <a:spcPts val="0"/>
              </a:spcBef>
              <a:buNone/>
              <a:defRPr sz="1050" b="0" i="0" u="none" strike="noStrike" cap="none">
                <a:solidFill>
                  <a:schemeClr val="dk2"/>
                </a:solidFill>
                <a:latin typeface="Arial"/>
                <a:ea typeface="Arial"/>
                <a:cs typeface="Arial"/>
                <a:sym typeface="Arial"/>
              </a:defRPr>
            </a:lvl6pPr>
            <a:lvl7pPr marL="0" lvl="6" indent="0" algn="r" rtl="0">
              <a:spcBef>
                <a:spcPts val="0"/>
              </a:spcBef>
              <a:buNone/>
              <a:defRPr sz="1050" b="0" i="0" u="none" strike="noStrike" cap="none">
                <a:solidFill>
                  <a:schemeClr val="dk2"/>
                </a:solidFill>
                <a:latin typeface="Arial"/>
                <a:ea typeface="Arial"/>
                <a:cs typeface="Arial"/>
                <a:sym typeface="Arial"/>
              </a:defRPr>
            </a:lvl7pPr>
            <a:lvl8pPr marL="0" lvl="7" indent="0" algn="r" rtl="0">
              <a:spcBef>
                <a:spcPts val="0"/>
              </a:spcBef>
              <a:buNone/>
              <a:defRPr sz="1050" b="0" i="0" u="none" strike="noStrike" cap="none">
                <a:solidFill>
                  <a:schemeClr val="dk2"/>
                </a:solidFill>
                <a:latin typeface="Arial"/>
                <a:ea typeface="Arial"/>
                <a:cs typeface="Arial"/>
                <a:sym typeface="Arial"/>
              </a:defRPr>
            </a:lvl8pPr>
            <a:lvl9pPr marL="0" lvl="8" indent="0" algn="r" rtl="0">
              <a:spcBef>
                <a:spcPts val="0"/>
              </a:spcBef>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10"/>
        <p:cNvGrpSpPr/>
        <p:nvPr/>
      </p:nvGrpSpPr>
      <p:grpSpPr>
        <a:xfrm>
          <a:off x="0" y="0"/>
          <a:ext cx="0" cy="0"/>
          <a:chOff x="0" y="0"/>
          <a:chExt cx="0" cy="0"/>
        </a:xfrm>
      </p:grpSpPr>
      <p:sp>
        <p:nvSpPr>
          <p:cNvPr id="211" name="Google Shape;211;ge77273690e_0_394"/>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e77273690e_0_394"/>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e77273690e_0_394"/>
          <p:cNvSpPr txBox="1">
            <a:spLocks noGrp="1"/>
          </p:cNvSpPr>
          <p:nvPr>
            <p:ph type="title"/>
          </p:nvPr>
        </p:nvSpPr>
        <p:spPr>
          <a:xfrm>
            <a:off x="1097280" y="5074920"/>
            <a:ext cx="10113300" cy="822900"/>
          </a:xfrm>
          <a:prstGeom prst="rect">
            <a:avLst/>
          </a:prstGeom>
          <a:noFill/>
          <a:ln>
            <a:noFill/>
          </a:ln>
        </p:spPr>
        <p:txBody>
          <a:bodyPr spcFirstLastPara="1" wrap="square" lIns="91425" tIns="0" rIns="91425" bIns="0" anchor="b" anchorCtr="0">
            <a:noAutofit/>
          </a:bodyPr>
          <a:lstStyle>
            <a:lvl1pPr lvl="0" algn="l" rtl="0">
              <a:lnSpc>
                <a:spcPct val="85000"/>
              </a:lnSpc>
              <a:spcBef>
                <a:spcPts val="0"/>
              </a:spcBef>
              <a:spcAft>
                <a:spcPts val="0"/>
              </a:spcAft>
              <a:buClr>
                <a:srgbClr val="FFFFFF"/>
              </a:buClr>
              <a:buSzPts val="3600"/>
              <a:buFont typeface="Arial"/>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ge77273690e_0_394"/>
          <p:cNvSpPr>
            <a:spLocks noGrp="1"/>
          </p:cNvSpPr>
          <p:nvPr>
            <p:ph type="pic" idx="2"/>
          </p:nvPr>
        </p:nvSpPr>
        <p:spPr>
          <a:xfrm>
            <a:off x="15" y="0"/>
            <a:ext cx="12192000" cy="4915200"/>
          </a:xfrm>
          <a:prstGeom prst="rect">
            <a:avLst/>
          </a:prstGeom>
          <a:blipFill rotWithShape="1">
            <a:blip r:embed="rId2">
              <a:alphaModFix/>
            </a:blip>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2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lnSpc>
                <a:spcPct val="90000"/>
              </a:lnSpc>
              <a:spcBef>
                <a:spcPts val="4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3pPr>
            <a:lvl4pPr marR="0" lvl="3"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4pPr>
            <a:lvl5pPr marR="0" lvl="4"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5pPr>
            <a:lvl6pPr marR="0" lvl="5"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6pPr>
            <a:lvl7pPr marR="0" lvl="6"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7pPr>
            <a:lvl8pPr marR="0" lvl="7"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8pPr>
            <a:lvl9pPr marR="0" lvl="8" algn="l" rtl="0">
              <a:lnSpc>
                <a:spcPct val="90000"/>
              </a:lnSpc>
              <a:spcBef>
                <a:spcPts val="400"/>
              </a:spcBef>
              <a:spcAft>
                <a:spcPts val="400"/>
              </a:spcAft>
              <a:buClr>
                <a:schemeClr val="accent1"/>
              </a:buClr>
              <a:buSzPts val="2000"/>
              <a:buFont typeface="Arial"/>
              <a:buNone/>
              <a:defRPr sz="2000" b="0" i="0" u="none" strike="noStrike" cap="none">
                <a:solidFill>
                  <a:srgbClr val="3F3F3F"/>
                </a:solidFill>
                <a:latin typeface="Arial"/>
                <a:ea typeface="Arial"/>
                <a:cs typeface="Arial"/>
                <a:sym typeface="Arial"/>
              </a:defRPr>
            </a:lvl9pPr>
          </a:lstStyle>
          <a:p>
            <a:endParaRPr/>
          </a:p>
        </p:txBody>
      </p:sp>
      <p:sp>
        <p:nvSpPr>
          <p:cNvPr id="215" name="Google Shape;215;ge77273690e_0_394"/>
          <p:cNvSpPr txBox="1">
            <a:spLocks noGrp="1"/>
          </p:cNvSpPr>
          <p:nvPr>
            <p:ph type="body" idx="1"/>
          </p:nvPr>
        </p:nvSpPr>
        <p:spPr>
          <a:xfrm>
            <a:off x="1097280" y="5907023"/>
            <a:ext cx="10113300" cy="594300"/>
          </a:xfrm>
          <a:prstGeom prst="rect">
            <a:avLst/>
          </a:prstGeom>
          <a:noFill/>
          <a:ln>
            <a:noFill/>
          </a:ln>
        </p:spPr>
        <p:txBody>
          <a:bodyPr spcFirstLastPara="1" wrap="square" lIns="91425" tIns="0" rIns="91425" bIns="0" anchor="t" anchorCtr="0">
            <a:normAutofit/>
          </a:bodyPr>
          <a:lstStyle>
            <a:lvl1pPr marL="457200" lvl="0" indent="-228600" algn="l" rtl="0">
              <a:lnSpc>
                <a:spcPct val="90000"/>
              </a:lnSpc>
              <a:spcBef>
                <a:spcPts val="0"/>
              </a:spcBef>
              <a:spcAft>
                <a:spcPts val="0"/>
              </a:spcAft>
              <a:buSzPts val="1500"/>
              <a:buNone/>
              <a:defRPr sz="1500">
                <a:solidFill>
                  <a:srgbClr val="FFFFFF"/>
                </a:solidFill>
              </a:defRPr>
            </a:lvl1pPr>
            <a:lvl2pPr marL="914400" lvl="1" indent="-228600" algn="l" rtl="0">
              <a:lnSpc>
                <a:spcPct val="90000"/>
              </a:lnSpc>
              <a:spcBef>
                <a:spcPts val="6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216" name="Google Shape;216;ge77273690e_0_39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e77273690e_0_39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ge77273690e_0_39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ge77273690e_0_40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e77273690e_0_403"/>
          <p:cNvSpPr txBox="1">
            <a:spLocks noGrp="1"/>
          </p:cNvSpPr>
          <p:nvPr>
            <p:ph type="body" idx="1"/>
          </p:nvPr>
        </p:nvSpPr>
        <p:spPr>
          <a:xfrm rot="5400000">
            <a:off x="4114830" y="-1171816"/>
            <a:ext cx="40233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22" name="Google Shape;222;ge77273690e_0_40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ge77273690e_0_40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e77273690e_0_40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e77273690e_0_409"/>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e77273690e_0_409"/>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e77273690e_0_409"/>
          <p:cNvSpPr txBox="1">
            <a:spLocks noGrp="1"/>
          </p:cNvSpPr>
          <p:nvPr>
            <p:ph type="title"/>
          </p:nvPr>
        </p:nvSpPr>
        <p:spPr>
          <a:xfrm rot="5400000">
            <a:off x="7160700" y="1978978"/>
            <a:ext cx="5757300" cy="2628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ge77273690e_0_409"/>
          <p:cNvSpPr txBox="1">
            <a:spLocks noGrp="1"/>
          </p:cNvSpPr>
          <p:nvPr>
            <p:ph type="body" idx="1"/>
          </p:nvPr>
        </p:nvSpPr>
        <p:spPr>
          <a:xfrm rot="5400000">
            <a:off x="1826700" y="-573722"/>
            <a:ext cx="5757300" cy="77343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30" name="Google Shape;230;ge77273690e_0_40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ge77273690e_0_40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ge77273690e_0_40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cept 1_Cover">
  <p:cSld name="Concept 1_Cover">
    <p:spTree>
      <p:nvGrpSpPr>
        <p:cNvPr id="1" name="Shape 233"/>
        <p:cNvGrpSpPr/>
        <p:nvPr/>
      </p:nvGrpSpPr>
      <p:grpSpPr>
        <a:xfrm>
          <a:off x="0" y="0"/>
          <a:ext cx="0" cy="0"/>
          <a:chOff x="0" y="0"/>
          <a:chExt cx="0" cy="0"/>
        </a:xfrm>
      </p:grpSpPr>
      <p:pic>
        <p:nvPicPr>
          <p:cNvPr id="234" name="Google Shape;234;ge772736932_0_3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5" name="Google Shape;235;ge772736932_0_380"/>
          <p:cNvSpPr txBox="1">
            <a:spLocks noGrp="1"/>
          </p:cNvSpPr>
          <p:nvPr>
            <p:ph type="title"/>
          </p:nvPr>
        </p:nvSpPr>
        <p:spPr>
          <a:xfrm>
            <a:off x="838200" y="5877703"/>
            <a:ext cx="10515600" cy="85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5000"/>
              <a:buFont typeface="Arial"/>
              <a:buNone/>
              <a:defRPr sz="5000" b="1">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36" name="Google Shape;236;ge772736932_0_380" descr="A picture containing drawing&#10;&#10;Description automatically generated"/>
          <p:cNvPicPr preferRelativeResize="0"/>
          <p:nvPr/>
        </p:nvPicPr>
        <p:blipFill rotWithShape="1">
          <a:blip r:embed="rId3">
            <a:alphaModFix/>
          </a:blip>
          <a:srcRect/>
          <a:stretch/>
        </p:blipFill>
        <p:spPr>
          <a:xfrm>
            <a:off x="4357744" y="222396"/>
            <a:ext cx="3476515" cy="78840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cept 1_Content">
  <p:cSld name="Concept 1_Content">
    <p:spTree>
      <p:nvGrpSpPr>
        <p:cNvPr id="1" name="Shape 237"/>
        <p:cNvGrpSpPr/>
        <p:nvPr/>
      </p:nvGrpSpPr>
      <p:grpSpPr>
        <a:xfrm>
          <a:off x="0" y="0"/>
          <a:ext cx="0" cy="0"/>
          <a:chOff x="0" y="0"/>
          <a:chExt cx="0" cy="0"/>
        </a:xfrm>
      </p:grpSpPr>
      <p:pic>
        <p:nvPicPr>
          <p:cNvPr id="238" name="Google Shape;238;ge772736932_0_384"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9" name="Google Shape;239;ge772736932_0_384"/>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Arial"/>
              <a:buNone/>
              <a:defRPr sz="4400" b="1">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ge772736932_0_384"/>
          <p:cNvSpPr txBox="1">
            <a:spLocks noGrp="1"/>
          </p:cNvSpPr>
          <p:nvPr>
            <p:ph type="sldNum" idx="12"/>
          </p:nvPr>
        </p:nvSpPr>
        <p:spPr>
          <a:xfrm>
            <a:off x="11422062" y="6553833"/>
            <a:ext cx="548700" cy="2286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i="0" u="none" strike="noStrike" cap="none">
                <a:solidFill>
                  <a:srgbClr val="A5A5A5"/>
                </a:solidFill>
                <a:latin typeface="Arial"/>
                <a:ea typeface="Arial"/>
                <a:cs typeface="Arial"/>
                <a:sym typeface="Arial"/>
              </a:defRPr>
            </a:lvl1pPr>
            <a:lvl2pPr marL="0" lvl="1" indent="0" algn="r" rtl="0">
              <a:spcBef>
                <a:spcPts val="0"/>
              </a:spcBef>
              <a:buNone/>
              <a:defRPr sz="1600" b="1" i="0" u="none" strike="noStrike" cap="none">
                <a:solidFill>
                  <a:srgbClr val="A5A5A5"/>
                </a:solidFill>
                <a:latin typeface="Arial"/>
                <a:ea typeface="Arial"/>
                <a:cs typeface="Arial"/>
                <a:sym typeface="Arial"/>
              </a:defRPr>
            </a:lvl2pPr>
            <a:lvl3pPr marL="0" lvl="2" indent="0" algn="r" rtl="0">
              <a:spcBef>
                <a:spcPts val="0"/>
              </a:spcBef>
              <a:buNone/>
              <a:defRPr sz="1600" b="1" i="0" u="none" strike="noStrike" cap="none">
                <a:solidFill>
                  <a:srgbClr val="A5A5A5"/>
                </a:solidFill>
                <a:latin typeface="Arial"/>
                <a:ea typeface="Arial"/>
                <a:cs typeface="Arial"/>
                <a:sym typeface="Arial"/>
              </a:defRPr>
            </a:lvl3pPr>
            <a:lvl4pPr marL="0" lvl="3" indent="0" algn="r" rtl="0">
              <a:spcBef>
                <a:spcPts val="0"/>
              </a:spcBef>
              <a:buNone/>
              <a:defRPr sz="1600" b="1" i="0" u="none" strike="noStrike" cap="none">
                <a:solidFill>
                  <a:srgbClr val="A5A5A5"/>
                </a:solidFill>
                <a:latin typeface="Arial"/>
                <a:ea typeface="Arial"/>
                <a:cs typeface="Arial"/>
                <a:sym typeface="Arial"/>
              </a:defRPr>
            </a:lvl4pPr>
            <a:lvl5pPr marL="0" lvl="4" indent="0" algn="r" rtl="0">
              <a:spcBef>
                <a:spcPts val="0"/>
              </a:spcBef>
              <a:buNone/>
              <a:defRPr sz="1600" b="1" i="0" u="none" strike="noStrike" cap="none">
                <a:solidFill>
                  <a:srgbClr val="A5A5A5"/>
                </a:solidFill>
                <a:latin typeface="Arial"/>
                <a:ea typeface="Arial"/>
                <a:cs typeface="Arial"/>
                <a:sym typeface="Arial"/>
              </a:defRPr>
            </a:lvl5pPr>
            <a:lvl6pPr marL="0" lvl="5" indent="0" algn="r" rtl="0">
              <a:spcBef>
                <a:spcPts val="0"/>
              </a:spcBef>
              <a:buNone/>
              <a:defRPr sz="1600" b="1" i="0" u="none" strike="noStrike" cap="none">
                <a:solidFill>
                  <a:srgbClr val="A5A5A5"/>
                </a:solidFill>
                <a:latin typeface="Arial"/>
                <a:ea typeface="Arial"/>
                <a:cs typeface="Arial"/>
                <a:sym typeface="Arial"/>
              </a:defRPr>
            </a:lvl6pPr>
            <a:lvl7pPr marL="0" lvl="6" indent="0" algn="r" rtl="0">
              <a:spcBef>
                <a:spcPts val="0"/>
              </a:spcBef>
              <a:buNone/>
              <a:defRPr sz="1600" b="1" i="0" u="none" strike="noStrike" cap="none">
                <a:solidFill>
                  <a:srgbClr val="A5A5A5"/>
                </a:solidFill>
                <a:latin typeface="Arial"/>
                <a:ea typeface="Arial"/>
                <a:cs typeface="Arial"/>
                <a:sym typeface="Arial"/>
              </a:defRPr>
            </a:lvl7pPr>
            <a:lvl8pPr marL="0" lvl="7" indent="0" algn="r" rtl="0">
              <a:spcBef>
                <a:spcPts val="0"/>
              </a:spcBef>
              <a:buNone/>
              <a:defRPr sz="1600" b="1" i="0" u="none" strike="noStrike" cap="none">
                <a:solidFill>
                  <a:srgbClr val="A5A5A5"/>
                </a:solidFill>
                <a:latin typeface="Arial"/>
                <a:ea typeface="Arial"/>
                <a:cs typeface="Arial"/>
                <a:sym typeface="Arial"/>
              </a:defRPr>
            </a:lvl8pPr>
            <a:lvl9pPr marL="0" lvl="8" indent="0" algn="r" rtl="0">
              <a:spcBef>
                <a:spcPts val="0"/>
              </a:spcBef>
              <a:buNone/>
              <a:defRPr sz="16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ge772736932_0_384"/>
          <p:cNvSpPr txBox="1">
            <a:spLocks noGrp="1"/>
          </p:cNvSpPr>
          <p:nvPr>
            <p:ph type="body" idx="1"/>
          </p:nvPr>
        </p:nvSpPr>
        <p:spPr>
          <a:xfrm>
            <a:off x="575154" y="1928813"/>
            <a:ext cx="10846800" cy="4395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cxnSp>
        <p:nvCxnSpPr>
          <p:cNvPr id="242" name="Google Shape;242;ge772736932_0_384"/>
          <p:cNvCxnSpPr/>
          <p:nvPr/>
        </p:nvCxnSpPr>
        <p:spPr>
          <a:xfrm rot="10800000">
            <a:off x="575101" y="6506662"/>
            <a:ext cx="11616900" cy="0"/>
          </a:xfrm>
          <a:prstGeom prst="straightConnector1">
            <a:avLst/>
          </a:prstGeom>
          <a:noFill/>
          <a:ln w="9525" cap="flat" cmpd="sng">
            <a:solidFill>
              <a:schemeClr val="accent1"/>
            </a:solidFill>
            <a:prstDash val="solid"/>
            <a:miter lim="800000"/>
            <a:headEnd type="none" w="sm" len="sm"/>
            <a:tailEnd type="none" w="sm" len="sm"/>
          </a:ln>
        </p:spPr>
      </p:cxnSp>
      <p:sp>
        <p:nvSpPr>
          <p:cNvPr id="243" name="Google Shape;243;ge772736932_0_384"/>
          <p:cNvSpPr txBox="1">
            <a:spLocks noGrp="1"/>
          </p:cNvSpPr>
          <p:nvPr>
            <p:ph type="dt" idx="10"/>
          </p:nvPr>
        </p:nvSpPr>
        <p:spPr>
          <a:xfrm>
            <a:off x="497234" y="6553834"/>
            <a:ext cx="2743200" cy="22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b="0">
                <a:solidFill>
                  <a:srgbClr val="7F7F7F"/>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cept 1_Content 1">
  <p:cSld name="Concept 1_Content_1">
    <p:spTree>
      <p:nvGrpSpPr>
        <p:cNvPr id="1" name="Shape 244"/>
        <p:cNvGrpSpPr/>
        <p:nvPr/>
      </p:nvGrpSpPr>
      <p:grpSpPr>
        <a:xfrm>
          <a:off x="0" y="0"/>
          <a:ext cx="0" cy="0"/>
          <a:chOff x="0" y="0"/>
          <a:chExt cx="0" cy="0"/>
        </a:xfrm>
      </p:grpSpPr>
      <p:pic>
        <p:nvPicPr>
          <p:cNvPr id="245" name="Google Shape;245;ge772736932_0_391"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6" name="Google Shape;246;ge772736932_0_391"/>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Arial"/>
              <a:buNone/>
              <a:defRPr sz="4400" b="1">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ge772736932_0_391"/>
          <p:cNvSpPr txBox="1">
            <a:spLocks noGrp="1"/>
          </p:cNvSpPr>
          <p:nvPr>
            <p:ph type="sldNum" idx="12"/>
          </p:nvPr>
        </p:nvSpPr>
        <p:spPr>
          <a:xfrm>
            <a:off x="11422062" y="6553833"/>
            <a:ext cx="548700" cy="2286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rgbClr val="A5A5A5"/>
                </a:solidFill>
                <a:latin typeface="Arial"/>
                <a:ea typeface="Arial"/>
                <a:cs typeface="Arial"/>
                <a:sym typeface="Arial"/>
              </a:defRPr>
            </a:lvl1pPr>
            <a:lvl2pPr marL="0" lvl="1" indent="0" algn="r" rtl="0">
              <a:spcBef>
                <a:spcPts val="0"/>
              </a:spcBef>
              <a:buNone/>
              <a:defRPr sz="1600" b="1">
                <a:solidFill>
                  <a:srgbClr val="A5A5A5"/>
                </a:solidFill>
                <a:latin typeface="Arial"/>
                <a:ea typeface="Arial"/>
                <a:cs typeface="Arial"/>
                <a:sym typeface="Arial"/>
              </a:defRPr>
            </a:lvl2pPr>
            <a:lvl3pPr marL="0" lvl="2" indent="0" algn="r" rtl="0">
              <a:spcBef>
                <a:spcPts val="0"/>
              </a:spcBef>
              <a:buNone/>
              <a:defRPr sz="1600" b="1">
                <a:solidFill>
                  <a:srgbClr val="A5A5A5"/>
                </a:solidFill>
                <a:latin typeface="Arial"/>
                <a:ea typeface="Arial"/>
                <a:cs typeface="Arial"/>
                <a:sym typeface="Arial"/>
              </a:defRPr>
            </a:lvl3pPr>
            <a:lvl4pPr marL="0" lvl="3" indent="0" algn="r" rtl="0">
              <a:spcBef>
                <a:spcPts val="0"/>
              </a:spcBef>
              <a:buNone/>
              <a:defRPr sz="1600" b="1">
                <a:solidFill>
                  <a:srgbClr val="A5A5A5"/>
                </a:solidFill>
                <a:latin typeface="Arial"/>
                <a:ea typeface="Arial"/>
                <a:cs typeface="Arial"/>
                <a:sym typeface="Arial"/>
              </a:defRPr>
            </a:lvl4pPr>
            <a:lvl5pPr marL="0" lvl="4" indent="0" algn="r" rtl="0">
              <a:spcBef>
                <a:spcPts val="0"/>
              </a:spcBef>
              <a:buNone/>
              <a:defRPr sz="1600" b="1">
                <a:solidFill>
                  <a:srgbClr val="A5A5A5"/>
                </a:solidFill>
                <a:latin typeface="Arial"/>
                <a:ea typeface="Arial"/>
                <a:cs typeface="Arial"/>
                <a:sym typeface="Arial"/>
              </a:defRPr>
            </a:lvl5pPr>
            <a:lvl6pPr marL="0" lvl="5" indent="0" algn="r" rtl="0">
              <a:spcBef>
                <a:spcPts val="0"/>
              </a:spcBef>
              <a:buNone/>
              <a:defRPr sz="1600" b="1">
                <a:solidFill>
                  <a:srgbClr val="A5A5A5"/>
                </a:solidFill>
                <a:latin typeface="Arial"/>
                <a:ea typeface="Arial"/>
                <a:cs typeface="Arial"/>
                <a:sym typeface="Arial"/>
              </a:defRPr>
            </a:lvl6pPr>
            <a:lvl7pPr marL="0" lvl="6" indent="0" algn="r" rtl="0">
              <a:spcBef>
                <a:spcPts val="0"/>
              </a:spcBef>
              <a:buNone/>
              <a:defRPr sz="1600" b="1">
                <a:solidFill>
                  <a:srgbClr val="A5A5A5"/>
                </a:solidFill>
                <a:latin typeface="Arial"/>
                <a:ea typeface="Arial"/>
                <a:cs typeface="Arial"/>
                <a:sym typeface="Arial"/>
              </a:defRPr>
            </a:lvl7pPr>
            <a:lvl8pPr marL="0" lvl="7" indent="0" algn="r" rtl="0">
              <a:spcBef>
                <a:spcPts val="0"/>
              </a:spcBef>
              <a:buNone/>
              <a:defRPr sz="1600" b="1">
                <a:solidFill>
                  <a:srgbClr val="A5A5A5"/>
                </a:solidFill>
                <a:latin typeface="Arial"/>
                <a:ea typeface="Arial"/>
                <a:cs typeface="Arial"/>
                <a:sym typeface="Arial"/>
              </a:defRPr>
            </a:lvl8pPr>
            <a:lvl9pPr marL="0" lvl="8" indent="0" algn="r" rtl="0">
              <a:spcBef>
                <a:spcPts val="0"/>
              </a:spcBef>
              <a:buNone/>
              <a:defRPr sz="1600" b="1">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ge772736932_0_391"/>
          <p:cNvSpPr txBox="1">
            <a:spLocks noGrp="1"/>
          </p:cNvSpPr>
          <p:nvPr>
            <p:ph type="body" idx="1"/>
          </p:nvPr>
        </p:nvSpPr>
        <p:spPr>
          <a:xfrm>
            <a:off x="575154" y="1928813"/>
            <a:ext cx="10846800" cy="4395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400"/>
              </a:spcAft>
              <a:buClr>
                <a:schemeClr val="dk1"/>
              </a:buClr>
              <a:buSzPts val="1800"/>
              <a:buChar char="◦"/>
              <a:defRPr/>
            </a:lvl9pPr>
          </a:lstStyle>
          <a:p>
            <a:endParaRPr/>
          </a:p>
        </p:txBody>
      </p:sp>
      <p:cxnSp>
        <p:nvCxnSpPr>
          <p:cNvPr id="249" name="Google Shape;249;ge772736932_0_391"/>
          <p:cNvCxnSpPr/>
          <p:nvPr/>
        </p:nvCxnSpPr>
        <p:spPr>
          <a:xfrm rot="10800000">
            <a:off x="575101" y="6506662"/>
            <a:ext cx="11616900" cy="0"/>
          </a:xfrm>
          <a:prstGeom prst="straightConnector1">
            <a:avLst/>
          </a:prstGeom>
          <a:noFill/>
          <a:ln w="9525" cap="flat" cmpd="sng">
            <a:solidFill>
              <a:schemeClr val="accent1"/>
            </a:solidFill>
            <a:prstDash val="solid"/>
            <a:miter lim="800000"/>
            <a:headEnd type="none" w="sm" len="sm"/>
            <a:tailEnd type="none" w="sm" len="sm"/>
          </a:ln>
        </p:spPr>
      </p:cxnSp>
      <p:sp>
        <p:nvSpPr>
          <p:cNvPr id="250" name="Google Shape;250;ge772736932_0_391"/>
          <p:cNvSpPr txBox="1">
            <a:spLocks noGrp="1"/>
          </p:cNvSpPr>
          <p:nvPr>
            <p:ph type="dt" idx="10"/>
          </p:nvPr>
        </p:nvSpPr>
        <p:spPr>
          <a:xfrm>
            <a:off x="497234" y="6553834"/>
            <a:ext cx="2743200" cy="22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b="0">
                <a:solidFill>
                  <a:srgbClr val="7F7F7F"/>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 3_Content1">
  <p:cSld name="Concept 3_Content1 2">
    <p:spTree>
      <p:nvGrpSpPr>
        <p:cNvPr id="1" name="Shape 46"/>
        <p:cNvGrpSpPr/>
        <p:nvPr/>
      </p:nvGrpSpPr>
      <p:grpSpPr>
        <a:xfrm>
          <a:off x="0" y="0"/>
          <a:ext cx="0" cy="0"/>
          <a:chOff x="0" y="0"/>
          <a:chExt cx="0" cy="0"/>
        </a:xfrm>
      </p:grpSpPr>
      <p:pic>
        <p:nvPicPr>
          <p:cNvPr id="47" name="Google Shape;47;p57" descr="A picture containing dark, plane, blue, airplane&#10;&#10;Description automatically generated"/>
          <p:cNvPicPr preferRelativeResize="0"/>
          <p:nvPr/>
        </p:nvPicPr>
        <p:blipFill rotWithShape="1">
          <a:blip r:embed="rId2">
            <a:alphaModFix/>
          </a:blip>
          <a:srcRect/>
          <a:stretch/>
        </p:blipFill>
        <p:spPr>
          <a:xfrm>
            <a:off x="6106497" y="-11233"/>
            <a:ext cx="6085503" cy="1148318"/>
          </a:xfrm>
          <a:prstGeom prst="rect">
            <a:avLst/>
          </a:prstGeom>
          <a:noFill/>
          <a:ln>
            <a:noFill/>
          </a:ln>
        </p:spPr>
      </p:pic>
      <p:sp>
        <p:nvSpPr>
          <p:cNvPr id="48" name="Google Shape;48;p57"/>
          <p:cNvSpPr txBox="1">
            <a:spLocks noGrp="1"/>
          </p:cNvSpPr>
          <p:nvPr>
            <p:ph type="sldNum" idx="12"/>
          </p:nvPr>
        </p:nvSpPr>
        <p:spPr>
          <a:xfrm>
            <a:off x="11378837" y="6341178"/>
            <a:ext cx="452868" cy="22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4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7" descr="A picture containing dark, plane, blue, airplane&#10;&#10;Description automatically generated"/>
          <p:cNvPicPr preferRelativeResize="0"/>
          <p:nvPr/>
        </p:nvPicPr>
        <p:blipFill rotWithShape="1">
          <a:blip r:embed="rId3">
            <a:alphaModFix/>
          </a:blip>
          <a:srcRect/>
          <a:stretch/>
        </p:blipFill>
        <p:spPr>
          <a:xfrm rot="10800000">
            <a:off x="0" y="-11232"/>
            <a:ext cx="6138396" cy="1148318"/>
          </a:xfrm>
          <a:prstGeom prst="rect">
            <a:avLst/>
          </a:prstGeom>
          <a:noFill/>
          <a:ln>
            <a:noFill/>
          </a:ln>
        </p:spPr>
      </p:pic>
      <p:sp>
        <p:nvSpPr>
          <p:cNvPr id="50" name="Google Shape;50;p57"/>
          <p:cNvSpPr txBox="1">
            <a:spLocks noGrp="1"/>
          </p:cNvSpPr>
          <p:nvPr>
            <p:ph type="dt" idx="10"/>
          </p:nvPr>
        </p:nvSpPr>
        <p:spPr>
          <a:xfrm>
            <a:off x="375684" y="6341178"/>
            <a:ext cx="2743200" cy="25169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7"/>
          <p:cNvSpPr txBox="1">
            <a:spLocks noGrp="1"/>
          </p:cNvSpPr>
          <p:nvPr>
            <p:ph type="body" idx="1"/>
          </p:nvPr>
        </p:nvSpPr>
        <p:spPr>
          <a:xfrm>
            <a:off x="375684" y="1319971"/>
            <a:ext cx="11440632" cy="488348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2" name="Google Shape;52;p57"/>
          <p:cNvSpPr/>
          <p:nvPr/>
        </p:nvSpPr>
        <p:spPr>
          <a:xfrm flipH="1">
            <a:off x="0" y="6592875"/>
            <a:ext cx="12192000" cy="277650"/>
          </a:xfrm>
          <a:prstGeom prst="rtTriangle">
            <a:avLst/>
          </a:prstGeom>
          <a:gradFill>
            <a:gsLst>
              <a:gs pos="0">
                <a:srgbClr val="E9610D"/>
              </a:gs>
              <a:gs pos="41000">
                <a:srgbClr val="FE6D00"/>
              </a:gs>
              <a:gs pos="100000">
                <a:srgbClr val="FE83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 name="Google Shape;53;p57"/>
          <p:cNvSpPr txBox="1">
            <a:spLocks noGrp="1"/>
          </p:cNvSpPr>
          <p:nvPr>
            <p:ph type="title"/>
          </p:nvPr>
        </p:nvSpPr>
        <p:spPr>
          <a:xfrm>
            <a:off x="838200" y="290308"/>
            <a:ext cx="10515600" cy="67719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cept 3_Cover">
  <p:cSld name="Concept 3_Cover">
    <p:spTree>
      <p:nvGrpSpPr>
        <p:cNvPr id="1" name="Shape 54"/>
        <p:cNvGrpSpPr/>
        <p:nvPr/>
      </p:nvGrpSpPr>
      <p:grpSpPr>
        <a:xfrm>
          <a:off x="0" y="0"/>
          <a:ext cx="0" cy="0"/>
          <a:chOff x="0" y="0"/>
          <a:chExt cx="0" cy="0"/>
        </a:xfrm>
      </p:grpSpPr>
      <p:pic>
        <p:nvPicPr>
          <p:cNvPr id="55" name="Google Shape;55;p20" descr="A picture containing dark, plane, blue, airplane&#10;&#10;Description automatically generated"/>
          <p:cNvPicPr preferRelativeResize="0"/>
          <p:nvPr/>
        </p:nvPicPr>
        <p:blipFill rotWithShape="1">
          <a:blip r:embed="rId2">
            <a:alphaModFix/>
          </a:blip>
          <a:srcRect/>
          <a:stretch/>
        </p:blipFill>
        <p:spPr>
          <a:xfrm>
            <a:off x="3569921" y="0"/>
            <a:ext cx="8622079" cy="2738118"/>
          </a:xfrm>
          <a:prstGeom prst="rect">
            <a:avLst/>
          </a:prstGeom>
          <a:noFill/>
          <a:ln>
            <a:noFill/>
          </a:ln>
        </p:spPr>
      </p:pic>
      <p:pic>
        <p:nvPicPr>
          <p:cNvPr id="56" name="Google Shape;56;p20" descr="A picture containing dark, plane, blue, airplane&#10;&#10;Description automatically generated"/>
          <p:cNvPicPr preferRelativeResize="0"/>
          <p:nvPr/>
        </p:nvPicPr>
        <p:blipFill rotWithShape="1">
          <a:blip r:embed="rId3">
            <a:alphaModFix/>
          </a:blip>
          <a:srcRect/>
          <a:stretch/>
        </p:blipFill>
        <p:spPr>
          <a:xfrm rot="10800000">
            <a:off x="-1" y="-1"/>
            <a:ext cx="8597022" cy="5305425"/>
          </a:xfrm>
          <a:prstGeom prst="rect">
            <a:avLst/>
          </a:prstGeom>
          <a:noFill/>
          <a:ln>
            <a:noFill/>
          </a:ln>
        </p:spPr>
      </p:pic>
      <p:pic>
        <p:nvPicPr>
          <p:cNvPr id="57" name="Google Shape;57;p20" descr="A picture containing drawing&#10;&#10;Description automatically generated"/>
          <p:cNvPicPr preferRelativeResize="0"/>
          <p:nvPr/>
        </p:nvPicPr>
        <p:blipFill rotWithShape="1">
          <a:blip r:embed="rId4">
            <a:alphaModFix/>
          </a:blip>
          <a:srcRect/>
          <a:stretch/>
        </p:blipFill>
        <p:spPr>
          <a:xfrm>
            <a:off x="3807092" y="543580"/>
            <a:ext cx="4577816" cy="1038154"/>
          </a:xfrm>
          <a:prstGeom prst="rect">
            <a:avLst/>
          </a:prstGeom>
          <a:noFill/>
          <a:ln>
            <a:noFill/>
          </a:ln>
        </p:spPr>
      </p:pic>
      <p:pic>
        <p:nvPicPr>
          <p:cNvPr id="58" name="Google Shape;58;p20"/>
          <p:cNvPicPr preferRelativeResize="0"/>
          <p:nvPr/>
        </p:nvPicPr>
        <p:blipFill rotWithShape="1">
          <a:blip r:embed="rId5">
            <a:alphaModFix/>
          </a:blip>
          <a:srcRect/>
          <a:stretch/>
        </p:blipFill>
        <p:spPr>
          <a:xfrm>
            <a:off x="0" y="1986640"/>
            <a:ext cx="12192000" cy="3475951"/>
          </a:xfrm>
          <a:prstGeom prst="rect">
            <a:avLst/>
          </a:prstGeom>
          <a:noFill/>
          <a:ln>
            <a:noFill/>
          </a:ln>
        </p:spPr>
      </p:pic>
      <p:sp>
        <p:nvSpPr>
          <p:cNvPr id="59" name="Google Shape;59;p20"/>
          <p:cNvSpPr/>
          <p:nvPr/>
        </p:nvSpPr>
        <p:spPr>
          <a:xfrm>
            <a:off x="-1" y="5463108"/>
            <a:ext cx="12191999" cy="1394892"/>
          </a:xfrm>
          <a:prstGeom prst="rect">
            <a:avLst/>
          </a:prstGeom>
          <a:gradFill>
            <a:gsLst>
              <a:gs pos="0">
                <a:srgbClr val="F9FAF8"/>
              </a:gs>
              <a:gs pos="77000">
                <a:srgbClr val="D8D8D8"/>
              </a:gs>
              <a:gs pos="100000">
                <a:srgbClr val="D8D8D8"/>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20"/>
          <p:cNvSpPr txBox="1">
            <a:spLocks noGrp="1"/>
          </p:cNvSpPr>
          <p:nvPr>
            <p:ph type="title"/>
          </p:nvPr>
        </p:nvSpPr>
        <p:spPr>
          <a:xfrm>
            <a:off x="813163" y="5781936"/>
            <a:ext cx="10565674" cy="75723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296"/>
              </a:buClr>
              <a:buSzPts val="4000"/>
              <a:buFont typeface="Arial"/>
              <a:buNone/>
              <a:defRPr sz="4000" b="1">
                <a:solidFill>
                  <a:srgbClr val="0032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p:nvPr/>
        </p:nvSpPr>
        <p:spPr>
          <a:xfrm flipH="1">
            <a:off x="2317" y="5020002"/>
            <a:ext cx="12192000" cy="442588"/>
          </a:xfrm>
          <a:prstGeom prst="rtTriangle">
            <a:avLst/>
          </a:prstGeom>
          <a:gradFill>
            <a:gsLst>
              <a:gs pos="0">
                <a:srgbClr val="E9610D"/>
              </a:gs>
              <a:gs pos="41000">
                <a:srgbClr val="FE6D00"/>
              </a:gs>
              <a:gs pos="100000">
                <a:srgbClr val="FE8326"/>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2"/>
        <p:cNvGrpSpPr/>
        <p:nvPr/>
      </p:nvGrpSpPr>
      <p:grpSpPr>
        <a:xfrm>
          <a:off x="0" y="0"/>
          <a:ext cx="0" cy="0"/>
          <a:chOff x="0" y="0"/>
          <a:chExt cx="0" cy="0"/>
        </a:xfrm>
      </p:grpSpPr>
      <p:sp>
        <p:nvSpPr>
          <p:cNvPr id="63" name="Google Shape;63;p85"/>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p85"/>
          <p:cNvSpPr/>
          <p:nvPr/>
        </p:nvSpPr>
        <p:spPr>
          <a:xfrm>
            <a:off x="121920" y="101600"/>
            <a:ext cx="11948160" cy="6664960"/>
          </a:xfrm>
          <a:prstGeom prst="roundRect">
            <a:avLst>
              <a:gd name="adj" fmla="val 1735"/>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5"/>
          <p:cNvSpPr/>
          <p:nvPr/>
        </p:nvSpPr>
        <p:spPr>
          <a:xfrm>
            <a:off x="460587" y="2942602"/>
            <a:ext cx="9530575" cy="2463800"/>
          </a:xfrm>
          <a:prstGeom prst="rect">
            <a:avLst/>
          </a:prstGeom>
          <a:solidFill>
            <a:srgbClr val="FFFFFF">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Google Shape;68;p85"/>
          <p:cNvSpPr/>
          <p:nvPr/>
        </p:nvSpPr>
        <p:spPr>
          <a:xfrm>
            <a:off x="10096869" y="2944634"/>
            <a:ext cx="1587131" cy="2459736"/>
          </a:xfrm>
          <a:prstGeom prst="rect">
            <a:avLst/>
          </a:prstGeom>
          <a:solidFill>
            <a:srgbClr val="FFFFFF">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85"/>
          <p:cNvSpPr/>
          <p:nvPr/>
        </p:nvSpPr>
        <p:spPr>
          <a:xfrm>
            <a:off x="10283619" y="3136658"/>
            <a:ext cx="1213632" cy="2075688"/>
          </a:xfrm>
          <a:prstGeom prst="rect">
            <a:avLst/>
          </a:prstGeom>
          <a:solidFill>
            <a:schemeClr val="accent3">
              <a:alpha val="68627"/>
            </a:schemeClr>
          </a:solidFill>
          <a:ln w="9525" cap="flat" cmpd="sng">
            <a:solidFill>
              <a:srgbClr val="AB62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Google Shape;70;p85"/>
          <p:cNvSpPr/>
          <p:nvPr/>
        </p:nvSpPr>
        <p:spPr>
          <a:xfrm>
            <a:off x="593978" y="3055622"/>
            <a:ext cx="926379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85"/>
          <p:cNvSpPr txBox="1">
            <a:spLocks noGrp="1"/>
          </p:cNvSpPr>
          <p:nvPr>
            <p:ph type="sldNum" idx="12"/>
          </p:nvPr>
        </p:nvSpPr>
        <p:spPr>
          <a:xfrm>
            <a:off x="10382435" y="4625268"/>
            <a:ext cx="1016000" cy="457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2800" b="0" i="0" u="none" strike="noStrike" cap="none">
                <a:solidFill>
                  <a:srgbClr val="72410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85"/>
          <p:cNvSpPr/>
          <p:nvPr/>
        </p:nvSpPr>
        <p:spPr>
          <a:xfrm>
            <a:off x="722429" y="4559277"/>
            <a:ext cx="9006888"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Google Shape;73;p85"/>
          <p:cNvSpPr/>
          <p:nvPr/>
        </p:nvSpPr>
        <p:spPr>
          <a:xfrm>
            <a:off x="718628" y="3139440"/>
            <a:ext cx="9014491" cy="2077720"/>
          </a:xfrm>
          <a:prstGeom prst="rect">
            <a:avLst/>
          </a:prstGeom>
          <a:noFill/>
          <a:ln w="9525" cap="flat" cmpd="dbl">
            <a:solidFill>
              <a:srgbClr val="AB62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74;p85"/>
          <p:cNvSpPr txBox="1">
            <a:spLocks noGrp="1"/>
          </p:cNvSpPr>
          <p:nvPr>
            <p:ph type="subTitle" idx="1"/>
          </p:nvPr>
        </p:nvSpPr>
        <p:spPr>
          <a:xfrm>
            <a:off x="857073" y="4648200"/>
            <a:ext cx="8737600" cy="457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1800" cap="none">
                <a:solidFill>
                  <a:srgbClr val="FFFFFF"/>
                </a:solidFill>
              </a:defRPr>
            </a:lvl1pPr>
            <a:lvl2pPr lvl="1" algn="ctr">
              <a:lnSpc>
                <a:spcPct val="90000"/>
              </a:lnSpc>
              <a:spcBef>
                <a:spcPts val="500"/>
              </a:spcBef>
              <a:spcAft>
                <a:spcPts val="0"/>
              </a:spcAft>
              <a:buSzPts val="2400"/>
              <a:buNone/>
              <a:defRPr>
                <a:solidFill>
                  <a:srgbClr val="888888"/>
                </a:solidFill>
              </a:defRPr>
            </a:lvl2pPr>
            <a:lvl3pPr lvl="2" algn="ctr">
              <a:lnSpc>
                <a:spcPct val="90000"/>
              </a:lnSpc>
              <a:spcBef>
                <a:spcPts val="500"/>
              </a:spcBef>
              <a:spcAft>
                <a:spcPts val="0"/>
              </a:spcAft>
              <a:buSzPts val="2000"/>
              <a:buNone/>
              <a:defRPr>
                <a:solidFill>
                  <a:srgbClr val="888888"/>
                </a:solidFill>
              </a:defRPr>
            </a:lvl3pPr>
            <a:lvl4pPr lvl="3" algn="ctr">
              <a:lnSpc>
                <a:spcPct val="90000"/>
              </a:lnSpc>
              <a:spcBef>
                <a:spcPts val="500"/>
              </a:spcBef>
              <a:spcAft>
                <a:spcPts val="0"/>
              </a:spcAft>
              <a:buSzPts val="1800"/>
              <a:buNone/>
              <a:defRPr>
                <a:solidFill>
                  <a:srgbClr val="888888"/>
                </a:solidFill>
              </a:defRPr>
            </a:lvl4pPr>
            <a:lvl5pPr lvl="4" algn="ctr">
              <a:lnSpc>
                <a:spcPct val="90000"/>
              </a:lnSpc>
              <a:spcBef>
                <a:spcPts val="500"/>
              </a:spcBef>
              <a:spcAft>
                <a:spcPts val="0"/>
              </a:spcAft>
              <a:buSzPts val="1800"/>
              <a:buNone/>
              <a:defRPr>
                <a:solidFill>
                  <a:srgbClr val="888888"/>
                </a:solidFill>
              </a:defRPr>
            </a:lvl5pPr>
            <a:lvl6pPr lvl="5" algn="ctr">
              <a:lnSpc>
                <a:spcPct val="90000"/>
              </a:lnSpc>
              <a:spcBef>
                <a:spcPts val="500"/>
              </a:spcBef>
              <a:spcAft>
                <a:spcPts val="0"/>
              </a:spcAft>
              <a:buSzPts val="1800"/>
              <a:buNone/>
              <a:defRPr>
                <a:solidFill>
                  <a:srgbClr val="888888"/>
                </a:solidFill>
              </a:defRPr>
            </a:lvl6pPr>
            <a:lvl7pPr lvl="6" algn="ctr">
              <a:lnSpc>
                <a:spcPct val="90000"/>
              </a:lnSpc>
              <a:spcBef>
                <a:spcPts val="500"/>
              </a:spcBef>
              <a:spcAft>
                <a:spcPts val="0"/>
              </a:spcAft>
              <a:buSzPts val="1800"/>
              <a:buNone/>
              <a:defRPr>
                <a:solidFill>
                  <a:srgbClr val="888888"/>
                </a:solidFill>
              </a:defRPr>
            </a:lvl7pPr>
            <a:lvl8pPr lvl="7" algn="ctr">
              <a:lnSpc>
                <a:spcPct val="90000"/>
              </a:lnSpc>
              <a:spcBef>
                <a:spcPts val="500"/>
              </a:spcBef>
              <a:spcAft>
                <a:spcPts val="0"/>
              </a:spcAft>
              <a:buSzPts val="1800"/>
              <a:buNone/>
              <a:defRPr>
                <a:solidFill>
                  <a:srgbClr val="888888"/>
                </a:solidFill>
              </a:defRPr>
            </a:lvl8pPr>
            <a:lvl9pPr lvl="8" algn="ctr">
              <a:lnSpc>
                <a:spcPct val="90000"/>
              </a:lnSpc>
              <a:spcBef>
                <a:spcPts val="500"/>
              </a:spcBef>
              <a:spcAft>
                <a:spcPts val="0"/>
              </a:spcAft>
              <a:buSzPts val="1800"/>
              <a:buNone/>
              <a:defRPr>
                <a:solidFill>
                  <a:srgbClr val="888888"/>
                </a:solidFill>
              </a:defRPr>
            </a:lvl9pPr>
          </a:lstStyle>
          <a:p>
            <a:endParaRPr/>
          </a:p>
        </p:txBody>
      </p:sp>
      <p:sp>
        <p:nvSpPr>
          <p:cNvPr id="75" name="Google Shape;75;p85"/>
          <p:cNvSpPr txBox="1">
            <a:spLocks noGrp="1"/>
          </p:cNvSpPr>
          <p:nvPr>
            <p:ph type="ctrTitle"/>
          </p:nvPr>
        </p:nvSpPr>
        <p:spPr>
          <a:xfrm>
            <a:off x="806273" y="3227034"/>
            <a:ext cx="8839200" cy="12192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a:solidFill>
                  <a:srgbClr val="72410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9" name="Google Shape;79;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8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87"/>
          <p:cNvSpPr/>
          <p:nvPr/>
        </p:nvSpPr>
        <p:spPr>
          <a:xfrm>
            <a:off x="121920" y="101600"/>
            <a:ext cx="11948160" cy="6664960"/>
          </a:xfrm>
          <a:prstGeom prst="roundRect">
            <a:avLst>
              <a:gd name="adj" fmla="val 1735"/>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88"/>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8"/>
          <p:cNvSpPr txBox="1">
            <a:spLocks noGrp="1"/>
          </p:cNvSpPr>
          <p:nvPr>
            <p:ph type="body" idx="1"/>
          </p:nvPr>
        </p:nvSpPr>
        <p:spPr>
          <a:xfrm>
            <a:off x="568171"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SzPts val="1800"/>
              <a:buChar char="•"/>
              <a:defRPr sz="1800"/>
            </a:lvl6pPr>
            <a:lvl7pPr marL="3200400" lvl="6" indent="-342900" algn="l">
              <a:lnSpc>
                <a:spcPct val="90000"/>
              </a:lnSpc>
              <a:spcBef>
                <a:spcPts val="500"/>
              </a:spcBef>
              <a:spcAft>
                <a:spcPts val="0"/>
              </a:spcAft>
              <a:buSzPts val="1800"/>
              <a:buChar char="•"/>
              <a:defRPr sz="1800"/>
            </a:lvl7pPr>
            <a:lvl8pPr marL="3657600" lvl="7" indent="-342900" algn="l">
              <a:lnSpc>
                <a:spcPct val="90000"/>
              </a:lnSpc>
              <a:spcBef>
                <a:spcPts val="500"/>
              </a:spcBef>
              <a:spcAft>
                <a:spcPts val="0"/>
              </a:spcAft>
              <a:buSzPts val="1800"/>
              <a:buChar char="•"/>
              <a:defRPr sz="1800"/>
            </a:lvl8pPr>
            <a:lvl9pPr marL="4114800" lvl="8" indent="-342900" algn="l">
              <a:lnSpc>
                <a:spcPct val="90000"/>
              </a:lnSpc>
              <a:spcBef>
                <a:spcPts val="500"/>
              </a:spcBef>
              <a:spcAft>
                <a:spcPts val="0"/>
              </a:spcAft>
              <a:buSzPts val="1800"/>
              <a:buChar char="•"/>
              <a:defRPr sz="1800"/>
            </a:lvl9pPr>
          </a:lstStyle>
          <a:p>
            <a:endParaRPr/>
          </a:p>
        </p:txBody>
      </p:sp>
      <p:sp>
        <p:nvSpPr>
          <p:cNvPr id="91" name="Google Shape;91;p88"/>
          <p:cNvSpPr txBox="1">
            <a:spLocks noGrp="1"/>
          </p:cNvSpPr>
          <p:nvPr>
            <p:ph type="body" idx="2"/>
          </p:nvPr>
        </p:nvSpPr>
        <p:spPr>
          <a:xfrm>
            <a:off x="6197600"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SzPts val="1800"/>
              <a:buChar char="•"/>
              <a:defRPr sz="1800"/>
            </a:lvl6pPr>
            <a:lvl7pPr marL="3200400" lvl="6" indent="-342900" algn="l">
              <a:lnSpc>
                <a:spcPct val="90000"/>
              </a:lnSpc>
              <a:spcBef>
                <a:spcPts val="500"/>
              </a:spcBef>
              <a:spcAft>
                <a:spcPts val="0"/>
              </a:spcAft>
              <a:buSzPts val="1800"/>
              <a:buChar char="•"/>
              <a:defRPr sz="1800"/>
            </a:lvl7pPr>
            <a:lvl8pPr marL="3657600" lvl="7" indent="-342900" algn="l">
              <a:lnSpc>
                <a:spcPct val="90000"/>
              </a:lnSpc>
              <a:spcBef>
                <a:spcPts val="500"/>
              </a:spcBef>
              <a:spcAft>
                <a:spcPts val="0"/>
              </a:spcAft>
              <a:buSzPts val="1800"/>
              <a:buChar char="•"/>
              <a:defRPr sz="1800"/>
            </a:lvl8pPr>
            <a:lvl9pPr marL="4114800" lvl="8" indent="-342900" algn="l">
              <a:lnSpc>
                <a:spcPct val="90000"/>
              </a:lnSpc>
              <a:spcBef>
                <a:spcPts val="500"/>
              </a:spcBef>
              <a:spcAft>
                <a:spcPts val="0"/>
              </a:spcAft>
              <a:buSzPts val="1800"/>
              <a:buChar char="•"/>
              <a:defRPr sz="1800"/>
            </a:lvl9pPr>
          </a:lstStyle>
          <a:p>
            <a:endParaRPr/>
          </a:p>
        </p:txBody>
      </p:sp>
      <p:sp>
        <p:nvSpPr>
          <p:cNvPr id="92" name="Google Shape;92;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5"/>
        <p:cNvGrpSpPr/>
        <p:nvPr/>
      </p:nvGrpSpPr>
      <p:grpSpPr>
        <a:xfrm>
          <a:off x="0" y="0"/>
          <a:ext cx="0" cy="0"/>
          <a:chOff x="0" y="0"/>
          <a:chExt cx="0" cy="0"/>
        </a:xfrm>
      </p:grpSpPr>
      <p:sp>
        <p:nvSpPr>
          <p:cNvPr id="96" name="Google Shape;96;p8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p89"/>
          <p:cNvSpPr/>
          <p:nvPr/>
        </p:nvSpPr>
        <p:spPr>
          <a:xfrm>
            <a:off x="121920" y="101600"/>
            <a:ext cx="11948160" cy="6664960"/>
          </a:xfrm>
          <a:prstGeom prst="roundRect">
            <a:avLst>
              <a:gd name="adj" fmla="val 1735"/>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p89"/>
          <p:cNvSpPr txBox="1">
            <a:spLocks noGrp="1"/>
          </p:cNvSpPr>
          <p:nvPr>
            <p:ph type="body" idx="1"/>
          </p:nvPr>
        </p:nvSpPr>
        <p:spPr>
          <a:xfrm>
            <a:off x="5181600" y="685800"/>
            <a:ext cx="6096000" cy="52578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3200"/>
            </a:lvl1pPr>
            <a:lvl2pPr marL="914400" lvl="1" indent="-381000" algn="l">
              <a:lnSpc>
                <a:spcPct val="90000"/>
              </a:lnSpc>
              <a:spcBef>
                <a:spcPts val="500"/>
              </a:spcBef>
              <a:spcAft>
                <a:spcPts val="0"/>
              </a:spcAft>
              <a:buSzPts val="2400"/>
              <a:buChar char="•"/>
              <a:defRPr sz="2800"/>
            </a:lvl2pPr>
            <a:lvl3pPr marL="1371600" lvl="2" indent="-355600" algn="l">
              <a:lnSpc>
                <a:spcPct val="90000"/>
              </a:lnSpc>
              <a:spcBef>
                <a:spcPts val="500"/>
              </a:spcBef>
              <a:spcAft>
                <a:spcPts val="0"/>
              </a:spcAft>
              <a:buSzPts val="2000"/>
              <a:buChar char="•"/>
              <a:defRPr sz="2400"/>
            </a:lvl3pPr>
            <a:lvl4pPr marL="1828800" lvl="3" indent="-342900" algn="l">
              <a:lnSpc>
                <a:spcPct val="90000"/>
              </a:lnSpc>
              <a:spcBef>
                <a:spcPts val="500"/>
              </a:spcBef>
              <a:spcAft>
                <a:spcPts val="0"/>
              </a:spcAft>
              <a:buSzPts val="1800"/>
              <a:buChar char="•"/>
              <a:defRPr sz="2000"/>
            </a:lvl4pPr>
            <a:lvl5pPr marL="2286000" lvl="4" indent="-342900" algn="l">
              <a:lnSpc>
                <a:spcPct val="90000"/>
              </a:lnSpc>
              <a:spcBef>
                <a:spcPts val="500"/>
              </a:spcBef>
              <a:spcAft>
                <a:spcPts val="0"/>
              </a:spcAft>
              <a:buSzPts val="1800"/>
              <a:buChar char="•"/>
              <a:defRPr sz="2000"/>
            </a:lvl5pPr>
            <a:lvl6pPr marL="2743200" lvl="5" indent="-342900" algn="l">
              <a:lnSpc>
                <a:spcPct val="90000"/>
              </a:lnSpc>
              <a:spcBef>
                <a:spcPts val="500"/>
              </a:spcBef>
              <a:spcAft>
                <a:spcPts val="0"/>
              </a:spcAft>
              <a:buSzPts val="1800"/>
              <a:buChar char="•"/>
              <a:defRPr sz="2000"/>
            </a:lvl6pPr>
            <a:lvl7pPr marL="3200400" lvl="6" indent="-342900" algn="l">
              <a:lnSpc>
                <a:spcPct val="90000"/>
              </a:lnSpc>
              <a:spcBef>
                <a:spcPts val="500"/>
              </a:spcBef>
              <a:spcAft>
                <a:spcPts val="0"/>
              </a:spcAft>
              <a:buSzPts val="1800"/>
              <a:buChar char="•"/>
              <a:defRPr sz="2000"/>
            </a:lvl7pPr>
            <a:lvl8pPr marL="3657600" lvl="7" indent="-342900" algn="l">
              <a:lnSpc>
                <a:spcPct val="90000"/>
              </a:lnSpc>
              <a:spcBef>
                <a:spcPts val="500"/>
              </a:spcBef>
              <a:spcAft>
                <a:spcPts val="0"/>
              </a:spcAft>
              <a:buSzPts val="1800"/>
              <a:buChar char="•"/>
              <a:defRPr sz="2000"/>
            </a:lvl8pPr>
            <a:lvl9pPr marL="4114800" lvl="8" indent="-342900" algn="l">
              <a:lnSpc>
                <a:spcPct val="90000"/>
              </a:lnSpc>
              <a:spcBef>
                <a:spcPts val="500"/>
              </a:spcBef>
              <a:spcAft>
                <a:spcPts val="0"/>
              </a:spcAft>
              <a:buSzPts val="1800"/>
              <a:buChar char="•"/>
              <a:defRPr sz="2000"/>
            </a:lvl9pPr>
          </a:lstStyle>
          <a:p>
            <a:endParaRPr/>
          </a:p>
        </p:txBody>
      </p:sp>
      <p:sp>
        <p:nvSpPr>
          <p:cNvPr id="99" name="Google Shape;99;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89"/>
          <p:cNvSpPr/>
          <p:nvPr/>
        </p:nvSpPr>
        <p:spPr>
          <a:xfrm>
            <a:off x="746712" y="1505712"/>
            <a:ext cx="3622088" cy="3523488"/>
          </a:xfrm>
          <a:prstGeom prst="rect">
            <a:avLst/>
          </a:prstGeom>
          <a:solidFill>
            <a:srgbClr val="FFFFFF">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 name="Google Shape;103;p89"/>
          <p:cNvSpPr/>
          <p:nvPr/>
        </p:nvSpPr>
        <p:spPr>
          <a:xfrm>
            <a:off x="902254" y="1642472"/>
            <a:ext cx="3311005" cy="3234328"/>
          </a:xfrm>
          <a:prstGeom prst="rect">
            <a:avLst/>
          </a:prstGeom>
          <a:solidFill>
            <a:srgbClr val="FFFFFF"/>
          </a:solidFill>
          <a:ln w="9525" cap="flat" cmpd="dbl">
            <a:solidFill>
              <a:srgbClr val="AB62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p89"/>
          <p:cNvSpPr txBox="1">
            <a:spLocks noGrp="1"/>
          </p:cNvSpPr>
          <p:nvPr>
            <p:ph type="body" idx="2"/>
          </p:nvPr>
        </p:nvSpPr>
        <p:spPr>
          <a:xfrm>
            <a:off x="1025334" y="2971800"/>
            <a:ext cx="3064845" cy="175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00"/>
              </a:spcBef>
              <a:spcAft>
                <a:spcPts val="0"/>
              </a:spcAft>
              <a:buSzPts val="2800"/>
              <a:buNone/>
              <a:defRPr sz="1400">
                <a:solidFill>
                  <a:srgbClr val="724108"/>
                </a:solidFill>
              </a:defRPr>
            </a:lvl1pPr>
            <a:lvl2pPr marL="914400" lvl="1" indent="-228600" algn="l">
              <a:lnSpc>
                <a:spcPct val="90000"/>
              </a:lnSpc>
              <a:spcBef>
                <a:spcPts val="500"/>
              </a:spcBef>
              <a:spcAft>
                <a:spcPts val="0"/>
              </a:spcAft>
              <a:buSzPts val="2400"/>
              <a:buNone/>
              <a:defRPr sz="1200"/>
            </a:lvl2pPr>
            <a:lvl3pPr marL="1371600" lvl="2" indent="-228600" algn="l">
              <a:lnSpc>
                <a:spcPct val="90000"/>
              </a:lnSpc>
              <a:spcBef>
                <a:spcPts val="500"/>
              </a:spcBef>
              <a:spcAft>
                <a:spcPts val="0"/>
              </a:spcAft>
              <a:buSzPts val="2000"/>
              <a:buNone/>
              <a:defRPr sz="1000"/>
            </a:lvl3pPr>
            <a:lvl4pPr marL="1828800" lvl="3" indent="-228600" algn="l">
              <a:lnSpc>
                <a:spcPct val="90000"/>
              </a:lnSpc>
              <a:spcBef>
                <a:spcPts val="500"/>
              </a:spcBef>
              <a:spcAft>
                <a:spcPts val="0"/>
              </a:spcAft>
              <a:buSzPts val="1800"/>
              <a:buNone/>
              <a:defRPr sz="900"/>
            </a:lvl4pPr>
            <a:lvl5pPr marL="2286000" lvl="4" indent="-228600" algn="l">
              <a:lnSpc>
                <a:spcPct val="90000"/>
              </a:lnSpc>
              <a:spcBef>
                <a:spcPts val="500"/>
              </a:spcBef>
              <a:spcAft>
                <a:spcPts val="0"/>
              </a:spcAft>
              <a:buSzPts val="1800"/>
              <a:buNone/>
              <a:defRPr sz="900"/>
            </a:lvl5pPr>
            <a:lvl6pPr marL="2743200" lvl="5" indent="-228600" algn="l">
              <a:lnSpc>
                <a:spcPct val="90000"/>
              </a:lnSpc>
              <a:spcBef>
                <a:spcPts val="500"/>
              </a:spcBef>
              <a:spcAft>
                <a:spcPts val="0"/>
              </a:spcAft>
              <a:buSzPts val="1800"/>
              <a:buNone/>
              <a:defRPr sz="900"/>
            </a:lvl6pPr>
            <a:lvl7pPr marL="3200400" lvl="6" indent="-228600" algn="l">
              <a:lnSpc>
                <a:spcPct val="90000"/>
              </a:lnSpc>
              <a:spcBef>
                <a:spcPts val="500"/>
              </a:spcBef>
              <a:spcAft>
                <a:spcPts val="0"/>
              </a:spcAft>
              <a:buSzPts val="1800"/>
              <a:buNone/>
              <a:defRPr sz="900"/>
            </a:lvl7pPr>
            <a:lvl8pPr marL="3657600" lvl="7" indent="-228600" algn="l">
              <a:lnSpc>
                <a:spcPct val="90000"/>
              </a:lnSpc>
              <a:spcBef>
                <a:spcPts val="500"/>
              </a:spcBef>
              <a:spcAft>
                <a:spcPts val="0"/>
              </a:spcAft>
              <a:buSzPts val="1800"/>
              <a:buNone/>
              <a:defRPr sz="900"/>
            </a:lvl8pPr>
            <a:lvl9pPr marL="4114800" lvl="8" indent="-228600" algn="l">
              <a:lnSpc>
                <a:spcPct val="90000"/>
              </a:lnSpc>
              <a:spcBef>
                <a:spcPts val="500"/>
              </a:spcBef>
              <a:spcAft>
                <a:spcPts val="0"/>
              </a:spcAft>
              <a:buSzPts val="1800"/>
              <a:buNone/>
              <a:defRPr sz="900"/>
            </a:lvl9pPr>
          </a:lstStyle>
          <a:p>
            <a:endParaRPr/>
          </a:p>
        </p:txBody>
      </p:sp>
      <p:sp>
        <p:nvSpPr>
          <p:cNvPr id="105" name="Google Shape;105;p89"/>
          <p:cNvSpPr txBox="1">
            <a:spLocks noGrp="1"/>
          </p:cNvSpPr>
          <p:nvPr>
            <p:ph type="title"/>
          </p:nvPr>
        </p:nvSpPr>
        <p:spPr>
          <a:xfrm>
            <a:off x="1025334" y="1734312"/>
            <a:ext cx="3064845" cy="1191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2000" b="0">
                <a:solidFill>
                  <a:srgbClr val="AB62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ge77273690e_0_32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e77273690e_0_325"/>
          <p:cNvSpPr/>
          <p:nvPr/>
        </p:nvSpPr>
        <p:spPr>
          <a:xfrm>
            <a:off x="0" y="633431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e77273690e_0_32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Google Shape;145;ge77273690e_0_32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
              <a:defRPr sz="2000" b="0" i="0" u="none" strike="noStrike" cap="none">
                <a:solidFill>
                  <a:srgbClr val="3F3F3F"/>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Arial"/>
              <a:buChar char="◦"/>
              <a:defRPr sz="1400" b="0" i="0" u="none" strike="noStrike" cap="none">
                <a:solidFill>
                  <a:srgbClr val="3F3F3F"/>
                </a:solidFill>
                <a:latin typeface="Arial"/>
                <a:ea typeface="Arial"/>
                <a:cs typeface="Arial"/>
                <a:sym typeface="Arial"/>
              </a:defRPr>
            </a:lvl9pPr>
          </a:lstStyle>
          <a:p>
            <a:endParaRPr/>
          </a:p>
        </p:txBody>
      </p:sp>
      <p:sp>
        <p:nvSpPr>
          <p:cNvPr id="146" name="Google Shape;146;ge77273690e_0_32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Google Shape;147;ge77273690e_0_32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ge77273690e_0_32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Arial"/>
                <a:ea typeface="Arial"/>
                <a:cs typeface="Arial"/>
                <a:sym typeface="Arial"/>
              </a:defRPr>
            </a:lvl1pPr>
            <a:lvl2pPr marL="0" marR="0" lvl="1" indent="0" algn="r" rtl="0">
              <a:spcBef>
                <a:spcPts val="0"/>
              </a:spcBef>
              <a:buNone/>
              <a:defRPr sz="1050" b="0" i="0" u="none" strike="noStrike" cap="none">
                <a:solidFill>
                  <a:srgbClr val="FFFFFF"/>
                </a:solidFill>
                <a:latin typeface="Arial"/>
                <a:ea typeface="Arial"/>
                <a:cs typeface="Arial"/>
                <a:sym typeface="Arial"/>
              </a:defRPr>
            </a:lvl2pPr>
            <a:lvl3pPr marL="0" marR="0" lvl="2" indent="0" algn="r" rtl="0">
              <a:spcBef>
                <a:spcPts val="0"/>
              </a:spcBef>
              <a:buNone/>
              <a:defRPr sz="1050" b="0" i="0" u="none" strike="noStrike" cap="none">
                <a:solidFill>
                  <a:srgbClr val="FFFFFF"/>
                </a:solidFill>
                <a:latin typeface="Arial"/>
                <a:ea typeface="Arial"/>
                <a:cs typeface="Arial"/>
                <a:sym typeface="Arial"/>
              </a:defRPr>
            </a:lvl3pPr>
            <a:lvl4pPr marL="0" marR="0" lvl="3" indent="0" algn="r" rtl="0">
              <a:spcBef>
                <a:spcPts val="0"/>
              </a:spcBef>
              <a:buNone/>
              <a:defRPr sz="1050" b="0" i="0" u="none" strike="noStrike" cap="none">
                <a:solidFill>
                  <a:srgbClr val="FFFFFF"/>
                </a:solidFill>
                <a:latin typeface="Arial"/>
                <a:ea typeface="Arial"/>
                <a:cs typeface="Arial"/>
                <a:sym typeface="Arial"/>
              </a:defRPr>
            </a:lvl4pPr>
            <a:lvl5pPr marL="0" marR="0" lvl="4" indent="0" algn="r" rtl="0">
              <a:spcBef>
                <a:spcPts val="0"/>
              </a:spcBef>
              <a:buNone/>
              <a:defRPr sz="1050" b="0" i="0" u="none" strike="noStrike" cap="none">
                <a:solidFill>
                  <a:srgbClr val="FFFFFF"/>
                </a:solidFill>
                <a:latin typeface="Arial"/>
                <a:ea typeface="Arial"/>
                <a:cs typeface="Arial"/>
                <a:sym typeface="Arial"/>
              </a:defRPr>
            </a:lvl5pPr>
            <a:lvl6pPr marL="0" marR="0" lvl="5" indent="0" algn="r" rtl="0">
              <a:spcBef>
                <a:spcPts val="0"/>
              </a:spcBef>
              <a:buNone/>
              <a:defRPr sz="1050" b="0" i="0" u="none" strike="noStrike" cap="none">
                <a:solidFill>
                  <a:srgbClr val="FFFFFF"/>
                </a:solidFill>
                <a:latin typeface="Arial"/>
                <a:ea typeface="Arial"/>
                <a:cs typeface="Arial"/>
                <a:sym typeface="Arial"/>
              </a:defRPr>
            </a:lvl6pPr>
            <a:lvl7pPr marL="0" marR="0" lvl="6" indent="0" algn="r" rtl="0">
              <a:spcBef>
                <a:spcPts val="0"/>
              </a:spcBef>
              <a:buNone/>
              <a:defRPr sz="1050" b="0" i="0" u="none" strike="noStrike" cap="none">
                <a:solidFill>
                  <a:srgbClr val="FFFFFF"/>
                </a:solidFill>
                <a:latin typeface="Arial"/>
                <a:ea typeface="Arial"/>
                <a:cs typeface="Arial"/>
                <a:sym typeface="Arial"/>
              </a:defRPr>
            </a:lvl7pPr>
            <a:lvl8pPr marL="0" marR="0" lvl="7" indent="0" algn="r" rtl="0">
              <a:spcBef>
                <a:spcPts val="0"/>
              </a:spcBef>
              <a:buNone/>
              <a:defRPr sz="1050" b="0" i="0" u="none" strike="noStrike" cap="none">
                <a:solidFill>
                  <a:srgbClr val="FFFFFF"/>
                </a:solidFill>
                <a:latin typeface="Arial"/>
                <a:ea typeface="Arial"/>
                <a:cs typeface="Arial"/>
                <a:sym typeface="Arial"/>
              </a:defRPr>
            </a:lvl8pPr>
            <a:lvl9pPr marL="0" marR="0" lvl="8" indent="0" algn="r" rtl="0">
              <a:spcBef>
                <a:spcPts val="0"/>
              </a:spcBef>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ge77273690e_0_325"/>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cdc.gov/covid-data-tracker/#county-vie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zoom.us/j/9496738288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des.az.gov/sites/default/files/media/Division_Medical_Policy_Manual_Policy_1240-G_Home_Nursing_060921.pdf?time=1628121820466"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bit.ly/DDD_COVID19Actio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www.nationalacademies.org/news/2021/07/fighting-vaccine-hesitancy-what-can-we-learn-from-social-science"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DDDHCBS@azdes.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it.ly/ahcccsarpapla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889686" y="5505449"/>
            <a:ext cx="10680843" cy="87630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Arial"/>
              <a:buNone/>
            </a:pPr>
            <a:r>
              <a:rPr lang="en-US" sz="2800">
                <a:latin typeface="Arial"/>
                <a:ea typeface="Arial"/>
                <a:cs typeface="Arial"/>
                <a:sym typeface="Arial"/>
              </a:rPr>
              <a:t>Division of Developmental Disabilities</a:t>
            </a:r>
            <a:br>
              <a:rPr lang="en-US" sz="2800">
                <a:latin typeface="Arial"/>
                <a:ea typeface="Arial"/>
                <a:cs typeface="Arial"/>
                <a:sym typeface="Arial"/>
              </a:rPr>
            </a:br>
            <a:r>
              <a:rPr lang="en-US" sz="2200"/>
              <a:t>August 5</a:t>
            </a:r>
            <a:r>
              <a:rPr lang="en-US" sz="2200">
                <a:latin typeface="Arial"/>
                <a:ea typeface="Arial"/>
                <a:cs typeface="Arial"/>
                <a:sym typeface="Arial"/>
              </a:rPr>
              <a:t>, 2021</a:t>
            </a:r>
            <a:endParaRPr sz="3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ca17345c44_0_12"/>
          <p:cNvSpPr txBox="1">
            <a:spLocks noGrp="1"/>
          </p:cNvSpPr>
          <p:nvPr>
            <p:ph type="body" idx="1"/>
          </p:nvPr>
        </p:nvSpPr>
        <p:spPr>
          <a:xfrm>
            <a:off x="570550" y="1376200"/>
            <a:ext cx="11078400" cy="11727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800"/>
              <a:buNone/>
            </a:pPr>
            <a:r>
              <a:rPr lang="en-US" sz="2200"/>
              <a:t>Eligible Medicaid members can get non-emergency medical transportation (NEMT) to their vaccine appointment even if it is at a drive through site. </a:t>
            </a:r>
            <a:endParaRPr sz="2200"/>
          </a:p>
          <a:p>
            <a:pPr marL="0" lvl="0" indent="0" algn="l" rtl="0">
              <a:lnSpc>
                <a:spcPct val="115000"/>
              </a:lnSpc>
              <a:spcBef>
                <a:spcPts val="1200"/>
              </a:spcBef>
              <a:spcAft>
                <a:spcPts val="0"/>
              </a:spcAft>
              <a:buSzPts val="2800"/>
              <a:buNone/>
            </a:pPr>
            <a:r>
              <a:rPr lang="en-US" sz="2200"/>
              <a:t>Contact your health insurance provider for more details.</a:t>
            </a:r>
            <a:endParaRPr sz="2200" b="1">
              <a:solidFill>
                <a:srgbClr val="222222"/>
              </a:solidFill>
              <a:highlight>
                <a:srgbClr val="FFFFFF"/>
              </a:highlight>
            </a:endParaRPr>
          </a:p>
          <a:p>
            <a:pPr marL="0" lvl="0" indent="0" algn="l" rtl="0">
              <a:lnSpc>
                <a:spcPct val="138000"/>
              </a:lnSpc>
              <a:spcBef>
                <a:spcPts val="1000"/>
              </a:spcBef>
              <a:spcAft>
                <a:spcPts val="0"/>
              </a:spcAft>
              <a:buSzPts val="2800"/>
              <a:buNone/>
            </a:pPr>
            <a:endParaRPr sz="1400" u="sng">
              <a:solidFill>
                <a:srgbClr val="1155CC"/>
              </a:solidFill>
              <a:highlight>
                <a:srgbClr val="FFFFFF"/>
              </a:highlight>
            </a:endParaRPr>
          </a:p>
          <a:p>
            <a:pPr marL="0" lvl="0" indent="0" algn="l" rtl="0">
              <a:lnSpc>
                <a:spcPct val="138000"/>
              </a:lnSpc>
              <a:spcBef>
                <a:spcPts val="0"/>
              </a:spcBef>
              <a:spcAft>
                <a:spcPts val="0"/>
              </a:spcAft>
              <a:buSzPts val="2800"/>
              <a:buNone/>
            </a:pPr>
            <a:endParaRPr sz="1100">
              <a:highlight>
                <a:srgbClr val="FFFFFF"/>
              </a:highlight>
            </a:endParaRPr>
          </a:p>
          <a:p>
            <a:pPr marL="0" lvl="0" indent="0" algn="l" rtl="0">
              <a:lnSpc>
                <a:spcPct val="138000"/>
              </a:lnSpc>
              <a:spcBef>
                <a:spcPts val="0"/>
              </a:spcBef>
              <a:spcAft>
                <a:spcPts val="0"/>
              </a:spcAft>
              <a:buSzPts val="2800"/>
              <a:buNone/>
            </a:pPr>
            <a:r>
              <a:rPr lang="en-US" sz="1100">
                <a:solidFill>
                  <a:srgbClr val="222222"/>
                </a:solidFill>
                <a:highlight>
                  <a:srgbClr val="FFFFFF"/>
                </a:highlight>
                <a:latin typeface="Arial"/>
                <a:ea typeface="Arial"/>
                <a:cs typeface="Arial"/>
                <a:sym typeface="Arial"/>
              </a:rPr>
              <a:t> </a:t>
            </a:r>
            <a:endParaRPr sz="1100">
              <a:highlight>
                <a:srgbClr val="FFFFFF"/>
              </a:highlight>
            </a:endParaRPr>
          </a:p>
          <a:p>
            <a:pPr marL="914400" lvl="0" indent="0" algn="l" rtl="0">
              <a:lnSpc>
                <a:spcPct val="100000"/>
              </a:lnSpc>
              <a:spcBef>
                <a:spcPts val="1200"/>
              </a:spcBef>
              <a:spcAft>
                <a:spcPts val="0"/>
              </a:spcAft>
              <a:buSzPts val="2800"/>
              <a:buNone/>
            </a:pPr>
            <a:endParaRPr sz="2800">
              <a:solidFill>
                <a:srgbClr val="222222"/>
              </a:solidFill>
            </a:endParaRPr>
          </a:p>
        </p:txBody>
      </p:sp>
      <p:sp>
        <p:nvSpPr>
          <p:cNvPr id="319" name="Google Shape;319;gca17345c44_0_12"/>
          <p:cNvSpPr txBox="1">
            <a:spLocks noGrp="1"/>
          </p:cNvSpPr>
          <p:nvPr>
            <p:ph type="title"/>
          </p:nvPr>
        </p:nvSpPr>
        <p:spPr>
          <a:xfrm>
            <a:off x="1133399" y="316007"/>
            <a:ext cx="10515600" cy="677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t>COVID-19 Vaccine Distribution Update</a:t>
            </a:r>
            <a:endParaRPr/>
          </a:p>
        </p:txBody>
      </p:sp>
      <p:graphicFrame>
        <p:nvGraphicFramePr>
          <p:cNvPr id="320" name="Google Shape;320;gca17345c44_0_12"/>
          <p:cNvGraphicFramePr/>
          <p:nvPr/>
        </p:nvGraphicFramePr>
        <p:xfrm>
          <a:off x="628825" y="2881100"/>
          <a:ext cx="3000000" cy="3000000"/>
        </p:xfrm>
        <a:graphic>
          <a:graphicData uri="http://schemas.openxmlformats.org/drawingml/2006/table">
            <a:tbl>
              <a:tblPr>
                <a:noFill/>
                <a:tableStyleId>{23CFF2AC-3F24-47CB-A17C-2B13791405A8}</a:tableStyleId>
              </a:tblPr>
              <a:tblGrid>
                <a:gridCol w="2148875">
                  <a:extLst>
                    <a:ext uri="{9D8B030D-6E8A-4147-A177-3AD203B41FA5}">
                      <a16:colId xmlns:a16="http://schemas.microsoft.com/office/drawing/2014/main" val="20000"/>
                    </a:ext>
                  </a:extLst>
                </a:gridCol>
                <a:gridCol w="3110975">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solidFill>
                            <a:srgbClr val="FFFFFF"/>
                          </a:solidFill>
                          <a:highlight>
                            <a:srgbClr val="0B2D72"/>
                          </a:highlight>
                          <a:latin typeface="Arial"/>
                          <a:ea typeface="Arial"/>
                          <a:cs typeface="Arial"/>
                          <a:sym typeface="Arial"/>
                        </a:rPr>
                        <a:t>AHCCCS Health Plan</a:t>
                      </a:r>
                      <a:endParaRPr sz="1300" u="none" strike="noStrike" cap="none">
                        <a:solidFill>
                          <a:srgbClr val="FFFFFF"/>
                        </a:solidFill>
                        <a:highlight>
                          <a:srgbClr val="0B2D72"/>
                        </a:highlight>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2D7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solidFill>
                            <a:srgbClr val="FFFFFF"/>
                          </a:solidFill>
                          <a:highlight>
                            <a:srgbClr val="0B2D72"/>
                          </a:highlight>
                          <a:latin typeface="Arial"/>
                          <a:ea typeface="Arial"/>
                          <a:cs typeface="Arial"/>
                          <a:sym typeface="Arial"/>
                        </a:rPr>
                        <a:t>How to Schedule NEMT</a:t>
                      </a:r>
                      <a:endParaRPr sz="1300" u="none" strike="noStrike" cap="none">
                        <a:solidFill>
                          <a:srgbClr val="FFFFFF"/>
                        </a:solidFill>
                        <a:highlight>
                          <a:srgbClr val="0B2D72"/>
                        </a:highlight>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2D72"/>
                    </a:solidFill>
                  </a:tcPr>
                </a:tc>
                <a:extLst>
                  <a:ext uri="{0D108BD9-81ED-4DB2-BD59-A6C34878D82A}">
                    <a16:rowId xmlns:a16="http://schemas.microsoft.com/office/drawing/2014/main" val="10000"/>
                  </a:ext>
                </a:extLst>
              </a:tr>
              <a:tr h="6802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Banner University Family Care</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800-582-8686, Option 3</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7:30 a.m.–5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022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Banner University Family Care: Long Term Care</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833-318-4146, Option 3</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7:30 a.m.–5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Mercy Care</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1-800-624-3879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7 a.m.–6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Mercy Care RBHA</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1-800-564-5465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7 a.m.–6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02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United HealthCare</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1-888-700-6822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24 hours a day, 7 days a week</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21" name="Google Shape;321;gca17345c44_0_12"/>
          <p:cNvGraphicFramePr/>
          <p:nvPr/>
        </p:nvGraphicFramePr>
        <p:xfrm>
          <a:off x="6642050" y="2881100"/>
          <a:ext cx="3000000" cy="3000000"/>
        </p:xfrm>
        <a:graphic>
          <a:graphicData uri="http://schemas.openxmlformats.org/drawingml/2006/table">
            <a:tbl>
              <a:tblPr>
                <a:noFill/>
                <a:tableStyleId>{23CFF2AC-3F24-47CB-A17C-2B13791405A8}</a:tableStyleId>
              </a:tblPr>
              <a:tblGrid>
                <a:gridCol w="2083700">
                  <a:extLst>
                    <a:ext uri="{9D8B030D-6E8A-4147-A177-3AD203B41FA5}">
                      <a16:colId xmlns:a16="http://schemas.microsoft.com/office/drawing/2014/main" val="20000"/>
                    </a:ext>
                  </a:extLst>
                </a:gridCol>
                <a:gridCol w="30244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solidFill>
                            <a:srgbClr val="FFFFFF"/>
                          </a:solidFill>
                          <a:latin typeface="Arial"/>
                          <a:ea typeface="Arial"/>
                          <a:cs typeface="Arial"/>
                          <a:sym typeface="Arial"/>
                        </a:rPr>
                        <a:t>AHCCCS Health Plan</a:t>
                      </a:r>
                      <a:endParaRPr sz="1300" u="none" strike="noStrike" cap="none">
                        <a:solidFill>
                          <a:srgbClr val="FFFFFF"/>
                        </a:solidFill>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2D7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solidFill>
                            <a:srgbClr val="FFFFFF"/>
                          </a:solidFill>
                          <a:latin typeface="Arial"/>
                          <a:ea typeface="Arial"/>
                          <a:cs typeface="Arial"/>
                          <a:sym typeface="Arial"/>
                        </a:rPr>
                        <a:t>How to Schedule NEMT</a:t>
                      </a:r>
                      <a:endParaRPr sz="1300" u="none" strike="noStrike" cap="none">
                        <a:solidFill>
                          <a:srgbClr val="FFFFFF"/>
                        </a:solidFill>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2D72"/>
                    </a:solidFill>
                  </a:tcPr>
                </a:tc>
                <a:extLst>
                  <a:ext uri="{0D108BD9-81ED-4DB2-BD59-A6C34878D82A}">
                    <a16:rowId xmlns:a16="http://schemas.microsoft.com/office/drawing/2014/main" val="10000"/>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Care1st</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602-778-1800 or 1-866-560-4042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24 hours a day, 7 days a week </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Health Choice Arizona</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602-386-3447 or 1-800-322-8670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24 hours a day, 7 days a week </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Magellan Complete Care</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1-800-424-5891, Option 1 or 1-833-474-5060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8 a.m. –6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74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Arizona Complete Health </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1-888-788-4408 </a:t>
                      </a:r>
                      <a:endParaRPr sz="130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Hours: Mon.–Fri. 8 a.m.–5 p.m.</a:t>
                      </a:r>
                      <a:endParaRPr sz="1300" u="none" strike="noStrike" cap="none">
                        <a:latin typeface="Arial"/>
                        <a:ea typeface="Arial"/>
                        <a:cs typeface="Arial"/>
                        <a:sym typeface="Arial"/>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d54b08d040_0_0"/>
          <p:cNvSpPr txBox="1">
            <a:spLocks noGrp="1"/>
          </p:cNvSpPr>
          <p:nvPr>
            <p:ph type="body" idx="1"/>
          </p:nvPr>
        </p:nvSpPr>
        <p:spPr>
          <a:xfrm>
            <a:off x="1058100" y="1500525"/>
            <a:ext cx="10075800" cy="4883400"/>
          </a:xfrm>
          <a:prstGeom prst="rect">
            <a:avLst/>
          </a:prstGeom>
          <a:solidFill>
            <a:schemeClr val="lt1"/>
          </a:solid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US"/>
              <a:t>CDC Updated Mask Guidelines on July 27, 2021</a:t>
            </a:r>
            <a:endParaRPr/>
          </a:p>
          <a:p>
            <a:pPr marL="914400" marR="139700" lvl="1" indent="-381000" algn="l" rtl="0">
              <a:lnSpc>
                <a:spcPct val="115000"/>
              </a:lnSpc>
              <a:spcBef>
                <a:spcPts val="1800"/>
              </a:spcBef>
              <a:spcAft>
                <a:spcPts val="0"/>
              </a:spcAft>
              <a:buSzPts val="2400"/>
              <a:buChar char="•"/>
            </a:pPr>
            <a:r>
              <a:rPr lang="en-US">
                <a:highlight>
                  <a:schemeClr val="lt1"/>
                </a:highlight>
              </a:rPr>
              <a:t>All people regardless of their vaccination status should wear a mask indoors in public in areas of substantial or high transmission.</a:t>
            </a:r>
            <a:endParaRPr>
              <a:highlight>
                <a:schemeClr val="lt1"/>
              </a:highlight>
            </a:endParaRPr>
          </a:p>
          <a:p>
            <a:pPr marL="914400" marR="139700" lvl="1" indent="-381000" algn="l" rtl="0">
              <a:lnSpc>
                <a:spcPct val="100000"/>
              </a:lnSpc>
              <a:spcBef>
                <a:spcPts val="1800"/>
              </a:spcBef>
              <a:spcAft>
                <a:spcPts val="0"/>
              </a:spcAft>
              <a:buSzPts val="2400"/>
              <a:buChar char="•"/>
            </a:pPr>
            <a:r>
              <a:rPr lang="en-US" u="sng">
                <a:solidFill>
                  <a:schemeClr val="hlink"/>
                </a:solidFill>
                <a:highlight>
                  <a:schemeClr val="lt1"/>
                </a:highlight>
                <a:hlinkClick r:id="rId3"/>
              </a:rPr>
              <a:t>https://covid.cdc.gov/covid-data-tracker/#county-view</a:t>
            </a:r>
            <a:r>
              <a:rPr lang="en-US">
                <a:highlight>
                  <a:schemeClr val="lt1"/>
                </a:highlight>
              </a:rPr>
              <a:t> </a:t>
            </a:r>
            <a:endParaRPr>
              <a:highlight>
                <a:schemeClr val="lt1"/>
              </a:highlight>
            </a:endParaRPr>
          </a:p>
        </p:txBody>
      </p:sp>
      <p:sp>
        <p:nvSpPr>
          <p:cNvPr id="328" name="Google Shape;328;gd54b08d040_0_0"/>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SzPct val="111111"/>
              <a:buNone/>
            </a:pPr>
            <a:r>
              <a:rPr lang="en-US"/>
              <a:t>Updated Mask Guidance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d77d7bd2a0_0_0"/>
          <p:cNvSpPr txBox="1">
            <a:spLocks noGrp="1"/>
          </p:cNvSpPr>
          <p:nvPr>
            <p:ph type="body" idx="1"/>
          </p:nvPr>
        </p:nvSpPr>
        <p:spPr>
          <a:xfrm>
            <a:off x="403400" y="1390800"/>
            <a:ext cx="11365200" cy="5271000"/>
          </a:xfrm>
          <a:prstGeom prst="rect">
            <a:avLst/>
          </a:prstGeom>
          <a:noFill/>
          <a:ln>
            <a:noFill/>
          </a:ln>
        </p:spPr>
        <p:txBody>
          <a:bodyPr spcFirstLastPara="1" wrap="square" lIns="91425" tIns="45700" rIns="91425" bIns="45700" anchor="t" anchorCtr="0">
            <a:normAutofit/>
          </a:bodyPr>
          <a:lstStyle/>
          <a:p>
            <a:pPr marL="457200" lvl="0" indent="-420815" algn="l" rtl="0">
              <a:lnSpc>
                <a:spcPct val="100000"/>
              </a:lnSpc>
              <a:spcBef>
                <a:spcPts val="1000"/>
              </a:spcBef>
              <a:spcAft>
                <a:spcPts val="0"/>
              </a:spcAft>
              <a:buSzPts val="3027"/>
              <a:buChar char="•"/>
            </a:pPr>
            <a:r>
              <a:rPr lang="en-US"/>
              <a:t>Provider Manual Chapter 64 - Preventing Member Abuse, Neglect and Exploitation</a:t>
            </a:r>
            <a:endParaRPr/>
          </a:p>
          <a:p>
            <a:pPr marL="457200" lvl="0" indent="-420815" algn="l" rtl="0">
              <a:lnSpc>
                <a:spcPct val="100000"/>
              </a:lnSpc>
              <a:spcBef>
                <a:spcPts val="2000"/>
              </a:spcBef>
              <a:spcAft>
                <a:spcPts val="0"/>
              </a:spcAft>
              <a:buSzPts val="3027"/>
              <a:buChar char="•"/>
            </a:pPr>
            <a:r>
              <a:rPr lang="en-US"/>
              <a:t>Person-Centered Planning Document</a:t>
            </a:r>
            <a:endParaRPr/>
          </a:p>
          <a:p>
            <a:pPr marL="457200" lvl="0" indent="-420815" algn="l" rtl="0">
              <a:lnSpc>
                <a:spcPct val="100000"/>
              </a:lnSpc>
              <a:spcBef>
                <a:spcPts val="2000"/>
              </a:spcBef>
              <a:spcAft>
                <a:spcPts val="0"/>
              </a:spcAft>
              <a:buSzPts val="3027"/>
              <a:buChar char="•"/>
            </a:pPr>
            <a:r>
              <a:rPr lang="en-US"/>
              <a:t>Qualified Vendor Agreement Public Comment Period</a:t>
            </a:r>
            <a:endParaRPr/>
          </a:p>
          <a:p>
            <a:pPr marL="457200" lvl="0" indent="-406400" algn="l" rtl="0">
              <a:lnSpc>
                <a:spcPct val="100000"/>
              </a:lnSpc>
              <a:spcBef>
                <a:spcPts val="2000"/>
              </a:spcBef>
              <a:spcAft>
                <a:spcPts val="0"/>
              </a:spcAft>
              <a:buSzPts val="2800"/>
              <a:buChar char="•"/>
            </a:pPr>
            <a:r>
              <a:rPr lang="en-US"/>
              <a:t>New Videos Available Online</a:t>
            </a:r>
            <a:endParaRPr/>
          </a:p>
          <a:p>
            <a:pPr marL="457200" lvl="0" indent="-420816" algn="l" rtl="0">
              <a:lnSpc>
                <a:spcPct val="90000"/>
              </a:lnSpc>
              <a:spcBef>
                <a:spcPts val="2000"/>
              </a:spcBef>
              <a:spcAft>
                <a:spcPts val="0"/>
              </a:spcAft>
              <a:buSzPts val="3027"/>
              <a:buChar char="•"/>
            </a:pPr>
            <a:r>
              <a:rPr lang="en-US">
                <a:solidFill>
                  <a:srgbClr val="202124"/>
                </a:solidFill>
                <a:latin typeface="Arial"/>
                <a:ea typeface="Arial"/>
                <a:cs typeface="Arial"/>
                <a:sym typeface="Arial"/>
              </a:rPr>
              <a:t>Arizona Disability Voter Coalition (AzDVC) </a:t>
            </a:r>
            <a:endParaRPr/>
          </a:p>
          <a:p>
            <a:pPr marL="914400" lvl="1" indent="-393356" algn="l" rtl="0">
              <a:lnSpc>
                <a:spcPct val="90000"/>
              </a:lnSpc>
              <a:spcBef>
                <a:spcPts val="0"/>
              </a:spcBef>
              <a:spcAft>
                <a:spcPts val="0"/>
              </a:spcAft>
              <a:buSzPts val="2595"/>
              <a:buChar char="•"/>
            </a:pPr>
            <a:r>
              <a:rPr lang="en-US">
                <a:solidFill>
                  <a:srgbClr val="202124"/>
                </a:solidFill>
                <a:latin typeface="Arial"/>
                <a:ea typeface="Arial"/>
                <a:cs typeface="Arial"/>
                <a:sym typeface="Arial"/>
              </a:rPr>
              <a:t>Tuesday, August 17, 2021 from 9:00 a.m. to 11:00 a.m. </a:t>
            </a:r>
            <a:endParaRPr/>
          </a:p>
          <a:p>
            <a:pPr marL="914400" lvl="1" indent="-393356" algn="l" rtl="0">
              <a:lnSpc>
                <a:spcPct val="90000"/>
              </a:lnSpc>
              <a:spcBef>
                <a:spcPts val="0"/>
              </a:spcBef>
              <a:spcAft>
                <a:spcPts val="0"/>
              </a:spcAft>
              <a:buSzPts val="2595"/>
              <a:buChar char="•"/>
            </a:pPr>
            <a:r>
              <a:rPr lang="en-US">
                <a:solidFill>
                  <a:srgbClr val="202124"/>
                </a:solidFill>
                <a:latin typeface="Arial"/>
                <a:ea typeface="Arial"/>
                <a:cs typeface="Arial"/>
                <a:sym typeface="Arial"/>
              </a:rPr>
              <a:t>Attendees can join the meeting using </a:t>
            </a:r>
            <a:r>
              <a:rPr lang="en-US" u="sng">
                <a:solidFill>
                  <a:srgbClr val="3367D6"/>
                </a:solidFill>
                <a:latin typeface="Arial"/>
                <a:ea typeface="Arial"/>
                <a:cs typeface="Arial"/>
                <a:sym typeface="Arial"/>
                <a:hlinkClick r:id="rId3">
                  <a:extLst>
                    <a:ext uri="{A12FA001-AC4F-418D-AE19-62706E023703}">
                      <ahyp:hlinkClr xmlns:ahyp="http://schemas.microsoft.com/office/drawing/2018/hyperlinkcolor" val="tx"/>
                    </a:ext>
                  </a:extLst>
                </a:hlinkClick>
              </a:rPr>
              <a:t>https://zoom.us/j/94967382883</a:t>
            </a:r>
            <a:r>
              <a:rPr lang="en-US" u="sng">
                <a:solidFill>
                  <a:srgbClr val="3367D6"/>
                </a:solidFill>
                <a:latin typeface="Arial"/>
                <a:ea typeface="Arial"/>
                <a:cs typeface="Arial"/>
                <a:sym typeface="Arial"/>
              </a:rPr>
              <a:t>  </a:t>
            </a:r>
            <a:endParaRPr/>
          </a:p>
          <a:p>
            <a:pPr marL="914400" lvl="1" indent="-228600" algn="l" rtl="0">
              <a:lnSpc>
                <a:spcPct val="100000"/>
              </a:lnSpc>
              <a:spcBef>
                <a:spcPts val="500"/>
              </a:spcBef>
              <a:spcAft>
                <a:spcPts val="0"/>
              </a:spcAft>
              <a:buSzPts val="2595"/>
              <a:buNone/>
            </a:pPr>
            <a:endParaRPr/>
          </a:p>
        </p:txBody>
      </p:sp>
      <p:sp>
        <p:nvSpPr>
          <p:cNvPr id="334" name="Google Shape;334;gd77d7bd2a0_0_0"/>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SzPct val="111110"/>
              <a:buNone/>
            </a:pPr>
            <a:r>
              <a:rPr lang="en-US"/>
              <a:t>Announcements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txBox="1">
            <a:spLocks noGrp="1"/>
          </p:cNvSpPr>
          <p:nvPr>
            <p:ph type="title"/>
          </p:nvPr>
        </p:nvSpPr>
        <p:spPr>
          <a:xfrm>
            <a:off x="813163" y="5781936"/>
            <a:ext cx="105657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296"/>
              </a:buClr>
              <a:buSzPts val="4000"/>
              <a:buFont typeface="Arial"/>
              <a:buNone/>
            </a:pPr>
            <a:r>
              <a:rPr lang="en-US"/>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e77273690e_0_278"/>
          <p:cNvSpPr txBox="1">
            <a:spLocks noGrp="1"/>
          </p:cNvSpPr>
          <p:nvPr>
            <p:ph type="ctrTitle"/>
          </p:nvPr>
        </p:nvSpPr>
        <p:spPr>
          <a:xfrm>
            <a:off x="392525" y="1488925"/>
            <a:ext cx="11406900" cy="9837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1000"/>
              </a:spcBef>
              <a:spcAft>
                <a:spcPts val="1000"/>
              </a:spcAft>
              <a:buClr>
                <a:srgbClr val="262626"/>
              </a:buClr>
              <a:buSzPts val="4800"/>
              <a:buFont typeface="Arial"/>
              <a:buNone/>
            </a:pPr>
            <a:r>
              <a:rPr lang="en-US" sz="4800" i="0" u="none" strike="noStrike" cap="none">
                <a:latin typeface="Arial"/>
                <a:ea typeface="Arial"/>
                <a:cs typeface="Arial"/>
                <a:sym typeface="Arial"/>
              </a:rPr>
              <a:t>Hourly Nursing Assessment Tool (H-NAT)</a:t>
            </a:r>
            <a:endParaRPr sz="9600"/>
          </a:p>
        </p:txBody>
      </p:sp>
      <p:sp>
        <p:nvSpPr>
          <p:cNvPr id="346" name="Google Shape;346;ge77273690e_0_278"/>
          <p:cNvSpPr txBox="1">
            <a:spLocks noGrp="1"/>
          </p:cNvSpPr>
          <p:nvPr>
            <p:ph type="subTitle" idx="1"/>
          </p:nvPr>
        </p:nvSpPr>
        <p:spPr>
          <a:xfrm>
            <a:off x="579145" y="3064612"/>
            <a:ext cx="11033700" cy="983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5000"/>
              </a:lnSpc>
              <a:spcBef>
                <a:spcPts val="0"/>
              </a:spcBef>
              <a:spcAft>
                <a:spcPts val="0"/>
              </a:spcAft>
              <a:buSzPts val="2800"/>
              <a:buNone/>
            </a:pPr>
            <a:r>
              <a:rPr lang="en-US" sz="2800" b="0" i="0" u="none" strike="noStrike" cap="none">
                <a:solidFill>
                  <a:schemeClr val="dk1"/>
                </a:solidFill>
                <a:latin typeface="Arial"/>
                <a:ea typeface="Arial"/>
                <a:cs typeface="Arial"/>
                <a:sym typeface="Arial"/>
              </a:rPr>
              <a:t>ARIZONA DEPARTMENT OF ECONOMIC SECURITY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DIVISION OF DEVELOPMENTAL DISABILITIES </a:t>
            </a:r>
            <a:endParaRPr/>
          </a:p>
        </p:txBody>
      </p:sp>
      <p:pic>
        <p:nvPicPr>
          <p:cNvPr id="347" name="Google Shape;347;ge77273690e_0_278"/>
          <p:cNvPicPr preferRelativeResize="0"/>
          <p:nvPr/>
        </p:nvPicPr>
        <p:blipFill rotWithShape="1">
          <a:blip r:embed="rId3">
            <a:alphaModFix/>
          </a:blip>
          <a:srcRect/>
          <a:stretch/>
        </p:blipFill>
        <p:spPr>
          <a:xfrm>
            <a:off x="9154574" y="4785456"/>
            <a:ext cx="2458305" cy="12091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e77273690e_0_28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What is the H-NAT?</a:t>
            </a:r>
            <a:endParaRPr/>
          </a:p>
        </p:txBody>
      </p:sp>
      <p:sp>
        <p:nvSpPr>
          <p:cNvPr id="353" name="Google Shape;353;ge77273690e_0_285"/>
          <p:cNvSpPr txBox="1">
            <a:spLocks noGrp="1"/>
          </p:cNvSpPr>
          <p:nvPr>
            <p:ph type="body" idx="1"/>
          </p:nvPr>
        </p:nvSpPr>
        <p:spPr>
          <a:xfrm>
            <a:off x="1097280" y="1845734"/>
            <a:ext cx="10058400" cy="4395900"/>
          </a:xfrm>
          <a:prstGeom prst="rect">
            <a:avLst/>
          </a:prstGeom>
          <a:noFill/>
          <a:ln>
            <a:noFill/>
          </a:ln>
        </p:spPr>
        <p:txBody>
          <a:bodyPr spcFirstLastPara="1" wrap="square" lIns="0" tIns="45700" rIns="0" bIns="45700" anchor="t" anchorCtr="0">
            <a:normAutofit fontScale="62500" lnSpcReduction="10000"/>
          </a:bodyPr>
          <a:lstStyle/>
          <a:p>
            <a:pPr marL="514350" lvl="0" indent="-540146" algn="l" rtl="0">
              <a:lnSpc>
                <a:spcPct val="100000"/>
              </a:lnSpc>
              <a:spcBef>
                <a:spcPts val="0"/>
              </a:spcBef>
              <a:spcAft>
                <a:spcPts val="0"/>
              </a:spcAft>
              <a:buSzPct val="100000"/>
              <a:buFont typeface="Arial"/>
              <a:buChar char="•"/>
            </a:pPr>
            <a:r>
              <a:rPr lang="en-US" sz="3530"/>
              <a:t>The H-NAT is the Hourly Nursing Assessment Tool.</a:t>
            </a:r>
            <a:endParaRPr sz="3530"/>
          </a:p>
          <a:p>
            <a:pPr marL="514350" lvl="0" indent="-540146" algn="l" rtl="0">
              <a:lnSpc>
                <a:spcPct val="100000"/>
              </a:lnSpc>
              <a:spcBef>
                <a:spcPts val="1400"/>
              </a:spcBef>
              <a:spcAft>
                <a:spcPts val="0"/>
              </a:spcAft>
              <a:buSzPct val="100000"/>
              <a:buFont typeface="Arial"/>
              <a:buChar char="•"/>
            </a:pPr>
            <a:r>
              <a:rPr lang="en-US" sz="3530"/>
              <a:t>The H-NAT is a tool that is used in conjunction with the existing Skilled Nursing Assessment form, to quantify in home skilled nursing services for DDD members. This tool includes skilled nursing services as well as modifiers that might impact skilled nursing services. </a:t>
            </a:r>
            <a:endParaRPr sz="3530"/>
          </a:p>
          <a:p>
            <a:pPr marL="514350" lvl="0" indent="-540146" algn="l" rtl="0">
              <a:lnSpc>
                <a:spcPct val="100000"/>
              </a:lnSpc>
              <a:spcBef>
                <a:spcPts val="1400"/>
              </a:spcBef>
              <a:spcAft>
                <a:spcPts val="0"/>
              </a:spcAft>
              <a:buSzPct val="100000"/>
              <a:buFont typeface="Arial"/>
              <a:buChar char="•"/>
            </a:pPr>
            <a:r>
              <a:rPr lang="en-US" sz="3530"/>
              <a:t>Sections of the H-NAT: </a:t>
            </a:r>
            <a:endParaRPr sz="3530"/>
          </a:p>
          <a:p>
            <a:pPr marL="628650" lvl="0" indent="0" algn="l" rtl="0">
              <a:lnSpc>
                <a:spcPct val="115000"/>
              </a:lnSpc>
              <a:spcBef>
                <a:spcPts val="0"/>
              </a:spcBef>
              <a:spcAft>
                <a:spcPts val="0"/>
              </a:spcAft>
              <a:buNone/>
            </a:pPr>
            <a:r>
              <a:rPr lang="en-US" sz="2890"/>
              <a:t>1) </a:t>
            </a:r>
            <a:r>
              <a:rPr lang="en-US" sz="2890" b="0" i="1" u="none" strike="noStrike" cap="none"/>
              <a:t>Skilled Nursing services</a:t>
            </a:r>
            <a:r>
              <a:rPr lang="en-US" sz="2890" b="0" u="none" strike="noStrike" cap="none"/>
              <a:t>: General, Neurological</a:t>
            </a:r>
            <a:r>
              <a:rPr lang="en-US" sz="2890"/>
              <a:t>, </a:t>
            </a:r>
            <a:r>
              <a:rPr lang="en-US" sz="2890" b="0" u="none" strike="noStrike" cap="none"/>
              <a:t>Respiratory, Cardiovascular</a:t>
            </a:r>
            <a:r>
              <a:rPr lang="en-US" sz="2890"/>
              <a:t>, </a:t>
            </a:r>
            <a:r>
              <a:rPr lang="en-US" sz="2890" b="0" u="none" strike="noStrike" cap="none"/>
              <a:t>Nutrition, Elimination, Skin Integrity, Medications, </a:t>
            </a:r>
            <a:endParaRPr sz="2890" b="0" u="none" strike="noStrike" cap="none"/>
          </a:p>
          <a:p>
            <a:pPr marL="628650" lvl="0" indent="0" algn="l" rtl="0">
              <a:lnSpc>
                <a:spcPct val="115000"/>
              </a:lnSpc>
              <a:spcBef>
                <a:spcPts val="0"/>
              </a:spcBef>
              <a:spcAft>
                <a:spcPts val="0"/>
              </a:spcAft>
              <a:buNone/>
            </a:pPr>
            <a:r>
              <a:rPr lang="en-US" sz="2890" b="0" u="none" strike="noStrike" cap="none"/>
              <a:t>2)  </a:t>
            </a:r>
            <a:r>
              <a:rPr lang="en-US" sz="2890" b="0" i="1" u="none" strike="noStrike" cap="none"/>
              <a:t>Modifiers: Behavior, Communication</a:t>
            </a:r>
            <a:r>
              <a:rPr lang="en-US" sz="2890" i="1"/>
              <a:t>, </a:t>
            </a:r>
            <a:r>
              <a:rPr lang="en-US" sz="2890" b="0" i="1" u="none" strike="noStrike" cap="none"/>
              <a:t>Training</a:t>
            </a:r>
            <a:r>
              <a:rPr lang="en-US" sz="2890" i="1"/>
              <a:t>, </a:t>
            </a:r>
            <a:r>
              <a:rPr lang="en-US" sz="2890" b="0" i="1" u="none" strike="noStrike" cap="none"/>
              <a:t>PRN</a:t>
            </a:r>
            <a:r>
              <a:rPr lang="en-US" sz="2890" i="1"/>
              <a:t>, </a:t>
            </a:r>
            <a:r>
              <a:rPr lang="en-US" sz="2890" b="0" i="1" u="none" strike="noStrike" cap="none"/>
              <a:t>Risk</a:t>
            </a:r>
            <a:r>
              <a:rPr lang="en-US" sz="2890" i="1"/>
              <a:t>, </a:t>
            </a:r>
            <a:r>
              <a:rPr lang="en-US" sz="2890" b="0" i="1" u="none" strike="noStrike" cap="none"/>
              <a:t>Supplemental Nursing Assessmen</a:t>
            </a:r>
            <a:r>
              <a:rPr lang="en-US" sz="2890" i="1"/>
              <a:t>t</a:t>
            </a:r>
            <a:endParaRPr sz="2890" baseline="30000"/>
          </a:p>
          <a:p>
            <a:pPr marL="91440" lvl="0" indent="0" algn="l" rtl="0">
              <a:lnSpc>
                <a:spcPct val="90000"/>
              </a:lnSpc>
              <a:spcBef>
                <a:spcPts val="1400"/>
              </a:spcBef>
              <a:spcAft>
                <a:spcPts val="0"/>
              </a:spcAft>
              <a:buSzPct val="100000"/>
              <a:buNone/>
            </a:pPr>
            <a:endParaRPr/>
          </a:p>
          <a:p>
            <a:pPr marL="91440" lvl="0" indent="0" algn="l" rtl="0">
              <a:lnSpc>
                <a:spcPct val="90000"/>
              </a:lnSpc>
              <a:spcBef>
                <a:spcPts val="1400"/>
              </a:spcBef>
              <a:spcAft>
                <a:spcPts val="0"/>
              </a:spcAft>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77273690e_0_29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b="0" i="0"/>
              <a:t>Why was it developed?</a:t>
            </a:r>
            <a:endParaRPr/>
          </a:p>
        </p:txBody>
      </p:sp>
      <p:sp>
        <p:nvSpPr>
          <p:cNvPr id="359" name="Google Shape;359;ge77273690e_0_29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514350" lvl="0" indent="-577850" algn="l" rtl="0">
              <a:lnSpc>
                <a:spcPct val="90000"/>
              </a:lnSpc>
              <a:spcBef>
                <a:spcPts val="0"/>
              </a:spcBef>
              <a:spcAft>
                <a:spcPts val="0"/>
              </a:spcAft>
              <a:buSzPts val="2800"/>
              <a:buFont typeface="Arial"/>
              <a:buChar char="•"/>
            </a:pPr>
            <a:r>
              <a:rPr lang="en-US" sz="2400" i="0"/>
              <a:t>The H-NAT was developed in response to concerns for consistency of skilled nursing care services provided to members across the state.</a:t>
            </a:r>
            <a:r>
              <a:rPr lang="en-US" sz="2800" b="0" i="0">
                <a:latin typeface="Quattrocento Sans"/>
                <a:ea typeface="Quattrocento Sans"/>
                <a:cs typeface="Quattrocento Sans"/>
                <a:sym typeface="Quattrocento Sans"/>
              </a:rPr>
              <a:t>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e77273690e_0_29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Who Developed the H-NAT? </a:t>
            </a:r>
            <a:endParaRPr/>
          </a:p>
        </p:txBody>
      </p:sp>
      <p:sp>
        <p:nvSpPr>
          <p:cNvPr id="365" name="Google Shape;365;ge77273690e_0_29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514350" lvl="0" indent="-552450" algn="l" rtl="0">
              <a:lnSpc>
                <a:spcPct val="115000"/>
              </a:lnSpc>
              <a:spcBef>
                <a:spcPts val="0"/>
              </a:spcBef>
              <a:spcAft>
                <a:spcPts val="0"/>
              </a:spcAft>
              <a:buSzPts val="2400"/>
              <a:buChar char="•"/>
            </a:pPr>
            <a:r>
              <a:rPr lang="en-US" sz="2400" i="0"/>
              <a:t>The H-NAT was developed by a team of DDD nurses, nurse managers from Health Care Services, along with researchers from NAU UCEED.  Pilots included nurses and district nurse managers.  Support Coordinators were included in all discussions and phases of the project. </a:t>
            </a:r>
            <a:endParaRPr sz="2400"/>
          </a:p>
          <a:p>
            <a:pPr marL="0" lvl="0" indent="0" algn="l" rtl="0">
              <a:lnSpc>
                <a:spcPct val="115000"/>
              </a:lnSpc>
              <a:spcBef>
                <a:spcPts val="1800"/>
              </a:spcBef>
              <a:spcAft>
                <a:spcPts val="0"/>
              </a:spcAft>
              <a:buSzPts val="2400"/>
              <a:buNone/>
            </a:pPr>
            <a:r>
              <a:rPr lang="en-US" sz="2400" i="0"/>
              <a:t>NAU researchers helped DDD gather information from other states who are approaching a similar concern and to be sure the H-NAT follows best practice.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77273690e_0_30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a:t>How is H-NAT used? </a:t>
            </a:r>
            <a:endParaRPr/>
          </a:p>
        </p:txBody>
      </p:sp>
      <p:sp>
        <p:nvSpPr>
          <p:cNvPr id="371" name="Google Shape;371;ge77273690e_0_30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514350" lvl="0" indent="-552450" algn="l" rtl="0">
              <a:lnSpc>
                <a:spcPct val="115000"/>
              </a:lnSpc>
              <a:spcBef>
                <a:spcPts val="0"/>
              </a:spcBef>
              <a:spcAft>
                <a:spcPts val="0"/>
              </a:spcAft>
              <a:buSzPts val="2400"/>
              <a:buFont typeface="Arial"/>
              <a:buChar char="•"/>
            </a:pPr>
            <a:r>
              <a:rPr lang="en-US" sz="2400"/>
              <a:t>Nurses will fill out the H-NAT using their knowledge of the member and the nursing assessment. The  H-NAT compiles an estimate, and the nurses considers this estimate in amount of time provided for families. </a:t>
            </a:r>
            <a:endParaRPr sz="2400"/>
          </a:p>
          <a:p>
            <a:pPr marL="514350" lvl="0" indent="-552450" algn="l" rtl="0">
              <a:lnSpc>
                <a:spcPct val="115000"/>
              </a:lnSpc>
              <a:spcBef>
                <a:spcPts val="1400"/>
              </a:spcBef>
              <a:spcAft>
                <a:spcPts val="0"/>
              </a:spcAft>
              <a:buSzPts val="2400"/>
              <a:buFont typeface="Arial"/>
              <a:buChar char="•"/>
            </a:pPr>
            <a:r>
              <a:rPr lang="en-US" sz="2400"/>
              <a:t>Nurses will continue to collaborate with support coordination to determine appropriate time needed for the member.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77273690e_0_30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sz="4700"/>
              <a:t>What does the H-NAT mean for you?</a:t>
            </a:r>
            <a:endParaRPr sz="4700"/>
          </a:p>
        </p:txBody>
      </p:sp>
      <p:sp>
        <p:nvSpPr>
          <p:cNvPr id="377" name="Google Shape;377;ge77273690e_0_305"/>
          <p:cNvSpPr txBox="1">
            <a:spLocks noGrp="1"/>
          </p:cNvSpPr>
          <p:nvPr>
            <p:ph type="body" idx="1"/>
          </p:nvPr>
        </p:nvSpPr>
        <p:spPr>
          <a:xfrm>
            <a:off x="1097280" y="1833703"/>
            <a:ext cx="10058400" cy="4023300"/>
          </a:xfrm>
          <a:prstGeom prst="rect">
            <a:avLst/>
          </a:prstGeom>
          <a:noFill/>
          <a:ln>
            <a:noFill/>
          </a:ln>
        </p:spPr>
        <p:txBody>
          <a:bodyPr spcFirstLastPara="1" wrap="square" lIns="0" tIns="45700" rIns="0" bIns="45700" anchor="t" anchorCtr="0">
            <a:normAutofit/>
          </a:bodyPr>
          <a:lstStyle/>
          <a:p>
            <a:pPr marL="514350" lvl="0" indent="-552450" algn="l" rtl="0">
              <a:lnSpc>
                <a:spcPct val="115000"/>
              </a:lnSpc>
              <a:spcBef>
                <a:spcPts val="0"/>
              </a:spcBef>
              <a:spcAft>
                <a:spcPts val="0"/>
              </a:spcAft>
              <a:buSzPts val="2400"/>
              <a:buFont typeface="Arial"/>
              <a:buChar char="•"/>
            </a:pPr>
            <a:r>
              <a:rPr lang="en-US" sz="2400"/>
              <a:t>The H-NAT will be used at initial planning meetings when it is determined that a member is requiring skilled nursing hours.  It will also be used at each planning meeting</a:t>
            </a:r>
            <a:r>
              <a:rPr lang="en-US" sz="2400" baseline="30000"/>
              <a:t>  </a:t>
            </a:r>
            <a:r>
              <a:rPr lang="en-US" sz="2400"/>
              <a:t>as a tool assisting in determining skilled nursing estimates for DDD members who are provided with skilled nursing hours.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
          <p:cNvSpPr txBox="1">
            <a:spLocks noGrp="1"/>
          </p:cNvSpPr>
          <p:nvPr>
            <p:ph type="title"/>
          </p:nvPr>
        </p:nvSpPr>
        <p:spPr>
          <a:xfrm>
            <a:off x="575153" y="340073"/>
            <a:ext cx="10846909" cy="74969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400"/>
              <a:buFont typeface="Arial"/>
              <a:buNone/>
            </a:pPr>
            <a:r>
              <a:rPr lang="en-US" sz="4000"/>
              <a:t>Agenda</a:t>
            </a:r>
            <a:endParaRPr sz="4000"/>
          </a:p>
        </p:txBody>
      </p:sp>
      <p:sp>
        <p:nvSpPr>
          <p:cNvPr id="267" name="Google Shape;267;p1"/>
          <p:cNvSpPr txBox="1">
            <a:spLocks noGrp="1"/>
          </p:cNvSpPr>
          <p:nvPr>
            <p:ph type="body" idx="1"/>
          </p:nvPr>
        </p:nvSpPr>
        <p:spPr>
          <a:xfrm>
            <a:off x="257175" y="1775475"/>
            <a:ext cx="11601600" cy="4727400"/>
          </a:xfrm>
          <a:prstGeom prst="rect">
            <a:avLst/>
          </a:prstGeom>
          <a:noFill/>
          <a:ln>
            <a:noFill/>
          </a:ln>
        </p:spPr>
        <p:txBody>
          <a:bodyPr spcFirstLastPara="1" wrap="square" lIns="91425" tIns="45700" rIns="91425" bIns="45700" anchor="t" anchorCtr="0">
            <a:normAutofit/>
          </a:bodyPr>
          <a:lstStyle/>
          <a:p>
            <a:pPr marL="688975" lvl="0" indent="-472525" algn="l" rtl="0">
              <a:lnSpc>
                <a:spcPct val="115000"/>
              </a:lnSpc>
              <a:spcBef>
                <a:spcPts val="600"/>
              </a:spcBef>
              <a:spcAft>
                <a:spcPts val="0"/>
              </a:spcAft>
              <a:buSzPts val="3200"/>
              <a:buChar char="•"/>
            </a:pPr>
            <a:r>
              <a:rPr lang="en-US" sz="3200"/>
              <a:t>Introduction</a:t>
            </a:r>
            <a:endParaRPr sz="3200"/>
          </a:p>
          <a:p>
            <a:pPr marL="688975" lvl="0" indent="-472524" algn="l" rtl="0">
              <a:lnSpc>
                <a:spcPct val="115000"/>
              </a:lnSpc>
              <a:spcBef>
                <a:spcPts val="1000"/>
              </a:spcBef>
              <a:spcAft>
                <a:spcPts val="0"/>
              </a:spcAft>
              <a:buSzPts val="3200"/>
              <a:buChar char="•"/>
            </a:pPr>
            <a:r>
              <a:rPr lang="en-US" sz="3200"/>
              <a:t>COVID-19 Updates</a:t>
            </a:r>
            <a:endParaRPr sz="3200"/>
          </a:p>
          <a:p>
            <a:pPr marL="688975" lvl="0" indent="-472524" algn="l" rtl="0">
              <a:lnSpc>
                <a:spcPct val="115000"/>
              </a:lnSpc>
              <a:spcBef>
                <a:spcPts val="1000"/>
              </a:spcBef>
              <a:spcAft>
                <a:spcPts val="0"/>
              </a:spcAft>
              <a:buSzPts val="3200"/>
              <a:buChar char="•"/>
            </a:pPr>
            <a:r>
              <a:rPr lang="en-US" sz="3200"/>
              <a:t>Announcements</a:t>
            </a:r>
            <a:endParaRPr sz="3200"/>
          </a:p>
          <a:p>
            <a:pPr marL="688975" lvl="0" indent="-472524" algn="l" rtl="0">
              <a:lnSpc>
                <a:spcPct val="115000"/>
              </a:lnSpc>
              <a:spcBef>
                <a:spcPts val="1000"/>
              </a:spcBef>
              <a:spcAft>
                <a:spcPts val="0"/>
              </a:spcAft>
              <a:buSzPts val="3200"/>
              <a:buChar char="•"/>
            </a:pPr>
            <a:r>
              <a:rPr lang="en-US" sz="3200"/>
              <a:t>Nursing Assessment Tool</a:t>
            </a:r>
            <a:endParaRPr sz="3200"/>
          </a:p>
          <a:p>
            <a:pPr marL="914400" lvl="0" indent="0" algn="l" rtl="0">
              <a:lnSpc>
                <a:spcPct val="115000"/>
              </a:lnSpc>
              <a:spcBef>
                <a:spcPts val="0"/>
              </a:spcBef>
              <a:spcAft>
                <a:spcPts val="0"/>
              </a:spcAft>
              <a:buSzPts val="3631"/>
              <a:buNone/>
            </a:pPr>
            <a:r>
              <a:rPr lang="en-US" sz="3200"/>
              <a:t>Susan Rotundo, DDD Project Management Office</a:t>
            </a:r>
            <a:endParaRPr sz="3200"/>
          </a:p>
          <a:p>
            <a:pPr marL="688975" lvl="0" indent="-472524" algn="l" rtl="0">
              <a:lnSpc>
                <a:spcPct val="115000"/>
              </a:lnSpc>
              <a:spcBef>
                <a:spcPts val="1000"/>
              </a:spcBef>
              <a:spcAft>
                <a:spcPts val="0"/>
              </a:spcAft>
              <a:buSzPts val="3200"/>
              <a:buChar char="•"/>
            </a:pPr>
            <a:r>
              <a:rPr lang="en-US" sz="3200"/>
              <a:t>COVID-19 Vaccines &amp; Vaccine Hesitancy</a:t>
            </a:r>
            <a:endParaRPr sz="3200"/>
          </a:p>
          <a:p>
            <a:pPr marL="914400" lvl="0" indent="0" algn="l" rtl="0">
              <a:lnSpc>
                <a:spcPct val="100000"/>
              </a:lnSpc>
              <a:spcBef>
                <a:spcPts val="0"/>
              </a:spcBef>
              <a:spcAft>
                <a:spcPts val="0"/>
              </a:spcAft>
              <a:buSzPts val="3027"/>
              <a:buNone/>
            </a:pPr>
            <a:r>
              <a:rPr lang="en-US" sz="3200"/>
              <a:t>Dr. Len Branham, DDD Pharmacy Director</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e77273690e_0_31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0" i="0"/>
              <a:t>Does the H-NAT consider other family and home elements that may affect supporting the member in the home? </a:t>
            </a:r>
            <a:endParaRPr sz="4000"/>
          </a:p>
        </p:txBody>
      </p:sp>
      <p:sp>
        <p:nvSpPr>
          <p:cNvPr id="383" name="Google Shape;383;ge77273690e_0_31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514350" lvl="0" indent="-552450" algn="l" rtl="0">
              <a:lnSpc>
                <a:spcPct val="115000"/>
              </a:lnSpc>
              <a:spcBef>
                <a:spcPts val="0"/>
              </a:spcBef>
              <a:spcAft>
                <a:spcPts val="0"/>
              </a:spcAft>
              <a:buSzPts val="2400"/>
              <a:buChar char="•"/>
            </a:pPr>
            <a:r>
              <a:rPr lang="en-US" sz="2400" i="0"/>
              <a:t>Yes! Through a supplemental nursing assessment piece of the H-NAT, elements such as the psychosocial and </a:t>
            </a:r>
            <a:r>
              <a:rPr lang="en-US" sz="2400"/>
              <a:t>the home environment </a:t>
            </a:r>
            <a:r>
              <a:rPr lang="en-US" sz="2400" i="0"/>
              <a:t>are considered, as part of the assessment process.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e77273690e_0_31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Arial"/>
              <a:buNone/>
            </a:pPr>
            <a:r>
              <a:rPr lang="en-US" sz="4400" b="0" i="0"/>
              <a:t>What is the benefit for members? </a:t>
            </a:r>
            <a:endParaRPr sz="4400"/>
          </a:p>
        </p:txBody>
      </p:sp>
      <p:sp>
        <p:nvSpPr>
          <p:cNvPr id="389" name="Google Shape;389;ge77273690e_0_315"/>
          <p:cNvSpPr txBox="1">
            <a:spLocks noGrp="1"/>
          </p:cNvSpPr>
          <p:nvPr>
            <p:ph type="body" idx="1"/>
          </p:nvPr>
        </p:nvSpPr>
        <p:spPr>
          <a:xfrm>
            <a:off x="1454425" y="1823675"/>
            <a:ext cx="9344100" cy="4023300"/>
          </a:xfrm>
          <a:prstGeom prst="rect">
            <a:avLst/>
          </a:prstGeom>
          <a:noFill/>
          <a:ln>
            <a:noFill/>
          </a:ln>
        </p:spPr>
        <p:txBody>
          <a:bodyPr spcFirstLastPara="1" wrap="square" lIns="0" tIns="45700" rIns="0" bIns="45700" anchor="t" anchorCtr="0">
            <a:normAutofit/>
          </a:bodyPr>
          <a:lstStyle/>
          <a:p>
            <a:pPr marL="457200" lvl="0" indent="-495300" algn="l" rtl="0">
              <a:lnSpc>
                <a:spcPct val="115000"/>
              </a:lnSpc>
              <a:spcBef>
                <a:spcPts val="0"/>
              </a:spcBef>
              <a:spcAft>
                <a:spcPts val="0"/>
              </a:spcAft>
              <a:buSzPts val="2400"/>
              <a:buChar char="•"/>
            </a:pPr>
            <a:r>
              <a:rPr lang="en-US" sz="2400"/>
              <a:t>The H-NAT provides for consistent assessment of the member's needs and ensures members are receiving the skilled nursing care they require.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e77273690e_0_32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Arial"/>
              <a:buNone/>
            </a:pPr>
            <a:r>
              <a:rPr lang="en-US" sz="4400" b="0" i="0"/>
              <a:t>How can members and caregivers learn more about the H-NAT? </a:t>
            </a:r>
            <a:endParaRPr/>
          </a:p>
        </p:txBody>
      </p:sp>
      <p:sp>
        <p:nvSpPr>
          <p:cNvPr id="395" name="Google Shape;395;ge77273690e_0_32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457200" lvl="0" indent="-495300" algn="l" rtl="0">
              <a:lnSpc>
                <a:spcPct val="115000"/>
              </a:lnSpc>
              <a:spcBef>
                <a:spcPts val="0"/>
              </a:spcBef>
              <a:spcAft>
                <a:spcPts val="0"/>
              </a:spcAft>
              <a:buSzPts val="2400"/>
              <a:buChar char="•"/>
            </a:pPr>
            <a:r>
              <a:rPr lang="en-US" sz="2400" i="0"/>
              <a:t>They can talk to the</a:t>
            </a:r>
            <a:r>
              <a:rPr lang="en-US" sz="2400"/>
              <a:t> DDD District</a:t>
            </a:r>
            <a:r>
              <a:rPr lang="en-US" sz="2400" i="0"/>
              <a:t> Nurse. The H-NAT is systematically and gradually being rolled out across Arizona. All district nurses </a:t>
            </a:r>
            <a:r>
              <a:rPr lang="en-US" sz="2400"/>
              <a:t>are</a:t>
            </a:r>
            <a:r>
              <a:rPr lang="en-US" sz="2400" i="0"/>
              <a:t> trained and can answer your questions</a:t>
            </a:r>
            <a:r>
              <a:rPr lang="en-US" sz="2400"/>
              <a:t>.</a:t>
            </a:r>
            <a:r>
              <a:rPr lang="en-US" sz="2400" i="0"/>
              <a:t> </a:t>
            </a:r>
            <a:endParaRPr sz="2400" i="0"/>
          </a:p>
          <a:p>
            <a:pPr marL="457200" lvl="0" indent="-495300" algn="l" rtl="0">
              <a:lnSpc>
                <a:spcPct val="115000"/>
              </a:lnSpc>
              <a:spcBef>
                <a:spcPts val="0"/>
              </a:spcBef>
              <a:spcAft>
                <a:spcPts val="0"/>
              </a:spcAft>
              <a:buSzPts val="2400"/>
              <a:buChar char="•"/>
            </a:pPr>
            <a:r>
              <a:rPr lang="en-US" sz="2400"/>
              <a:t>Review the DDD Policy that guides the H-NAT Process</a:t>
            </a:r>
            <a:endParaRPr sz="2400"/>
          </a:p>
          <a:p>
            <a:pPr marL="857250" lvl="0" indent="0" algn="l" rtl="0">
              <a:lnSpc>
                <a:spcPct val="115000"/>
              </a:lnSpc>
              <a:spcBef>
                <a:spcPts val="0"/>
              </a:spcBef>
              <a:spcAft>
                <a:spcPts val="0"/>
              </a:spcAft>
              <a:buNone/>
            </a:pPr>
            <a:r>
              <a:rPr lang="en-US" sz="2200" u="sng">
                <a:solidFill>
                  <a:schemeClr val="hlink"/>
                </a:solidFill>
                <a:hlinkClick r:id="rId3"/>
              </a:rPr>
              <a:t>https://des.az.gov/sites/default/files/media/Division_Medical_Policy_Manual_Policy_1240-G_Home_Nursing_060921.pdf?time=1628121820466</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e7ad22f24c_0_5"/>
          <p:cNvSpPr txBox="1">
            <a:spLocks noGrp="1"/>
          </p:cNvSpPr>
          <p:nvPr>
            <p:ph type="body" idx="1"/>
          </p:nvPr>
        </p:nvSpPr>
        <p:spPr>
          <a:xfrm>
            <a:off x="1097275" y="3032077"/>
            <a:ext cx="10058400" cy="948300"/>
          </a:xfrm>
          <a:prstGeom prst="rect">
            <a:avLst/>
          </a:prstGeom>
          <a:noFill/>
          <a:ln>
            <a:noFill/>
          </a:ln>
        </p:spPr>
        <p:txBody>
          <a:bodyPr spcFirstLastPara="1" wrap="square" lIns="0" tIns="45700" rIns="0" bIns="45700" anchor="t" anchorCtr="0">
            <a:normAutofit/>
          </a:bodyPr>
          <a:lstStyle/>
          <a:p>
            <a:pPr marL="0" lvl="0" indent="0" algn="ctr" rtl="0">
              <a:lnSpc>
                <a:spcPct val="115000"/>
              </a:lnSpc>
              <a:spcBef>
                <a:spcPts val="0"/>
              </a:spcBef>
              <a:spcAft>
                <a:spcPts val="0"/>
              </a:spcAft>
              <a:buNone/>
            </a:pPr>
            <a:r>
              <a:rPr lang="en-US" sz="5000"/>
              <a:t>Questions?</a:t>
            </a:r>
            <a:endParaRPr sz="4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e772736932_0_0"/>
          <p:cNvSpPr txBox="1">
            <a:spLocks noGrp="1"/>
          </p:cNvSpPr>
          <p:nvPr>
            <p:ph type="title"/>
          </p:nvPr>
        </p:nvSpPr>
        <p:spPr>
          <a:xfrm>
            <a:off x="838200" y="5877703"/>
            <a:ext cx="10515600" cy="549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Arial"/>
              <a:buNone/>
            </a:pPr>
            <a:r>
              <a:rPr lang="en-US" sz="2800"/>
              <a:t>DDD COVID Vaccination Statistics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e772736932_0_4"/>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Vaccination Collaboration</a:t>
            </a:r>
            <a:endParaRPr/>
          </a:p>
        </p:txBody>
      </p:sp>
      <p:grpSp>
        <p:nvGrpSpPr>
          <p:cNvPr id="411" name="Google Shape;411;ge772736932_0_4"/>
          <p:cNvGrpSpPr/>
          <p:nvPr/>
        </p:nvGrpSpPr>
        <p:grpSpPr>
          <a:xfrm>
            <a:off x="775108" y="1783080"/>
            <a:ext cx="7619625" cy="4293300"/>
            <a:chOff x="1201828" y="1809205"/>
            <a:chExt cx="7619625" cy="4293300"/>
          </a:xfrm>
        </p:grpSpPr>
        <p:grpSp>
          <p:nvGrpSpPr>
            <p:cNvPr id="412" name="Google Shape;412;ge772736932_0_4"/>
            <p:cNvGrpSpPr/>
            <p:nvPr/>
          </p:nvGrpSpPr>
          <p:grpSpPr>
            <a:xfrm>
              <a:off x="1201828" y="1809205"/>
              <a:ext cx="7619625" cy="4293300"/>
              <a:chOff x="570345" y="1678576"/>
              <a:chExt cx="7689600" cy="4293300"/>
            </a:xfrm>
          </p:grpSpPr>
          <p:sp>
            <p:nvSpPr>
              <p:cNvPr id="413" name="Google Shape;413;ge772736932_0_4"/>
              <p:cNvSpPr/>
              <p:nvPr/>
            </p:nvSpPr>
            <p:spPr>
              <a:xfrm>
                <a:off x="2717073" y="2638696"/>
                <a:ext cx="2638800" cy="2621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DDD Population</a:t>
                </a:r>
                <a:endParaRPr/>
              </a:p>
            </p:txBody>
          </p:sp>
          <p:sp>
            <p:nvSpPr>
              <p:cNvPr id="414" name="Google Shape;414;ge772736932_0_4"/>
              <p:cNvSpPr/>
              <p:nvPr/>
            </p:nvSpPr>
            <p:spPr>
              <a:xfrm>
                <a:off x="1201783" y="1976845"/>
                <a:ext cx="1332300" cy="1323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AHCCCS</a:t>
                </a:r>
                <a:endParaRPr/>
              </a:p>
            </p:txBody>
          </p:sp>
          <p:sp>
            <p:nvSpPr>
              <p:cNvPr id="415" name="Google Shape;415;ge772736932_0_4"/>
              <p:cNvSpPr/>
              <p:nvPr/>
            </p:nvSpPr>
            <p:spPr>
              <a:xfrm>
                <a:off x="1201783" y="4349930"/>
                <a:ext cx="1332300" cy="1323600"/>
              </a:xfrm>
              <a:prstGeom prst="ellipse">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ADHS</a:t>
                </a:r>
                <a:endParaRPr/>
              </a:p>
            </p:txBody>
          </p:sp>
          <p:sp>
            <p:nvSpPr>
              <p:cNvPr id="416" name="Google Shape;416;ge772736932_0_4"/>
              <p:cNvSpPr/>
              <p:nvPr/>
            </p:nvSpPr>
            <p:spPr>
              <a:xfrm>
                <a:off x="5355771" y="1976844"/>
                <a:ext cx="1332300" cy="1323600"/>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County HDs</a:t>
                </a:r>
                <a:endParaRPr/>
              </a:p>
            </p:txBody>
          </p:sp>
          <p:sp>
            <p:nvSpPr>
              <p:cNvPr id="417" name="Google Shape;417;ge772736932_0_4"/>
              <p:cNvSpPr/>
              <p:nvPr/>
            </p:nvSpPr>
            <p:spPr>
              <a:xfrm>
                <a:off x="5442086" y="4359085"/>
                <a:ext cx="1332300" cy="1323600"/>
              </a:xfrm>
              <a:prstGeom prst="ellipse">
                <a:avLst/>
              </a:prstGeom>
              <a:solidFill>
                <a:srgbClr val="0B2E7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DDD Health Plans</a:t>
                </a:r>
                <a:endParaRPr/>
              </a:p>
            </p:txBody>
          </p:sp>
          <p:sp>
            <p:nvSpPr>
              <p:cNvPr id="418" name="Google Shape;418;ge772736932_0_4"/>
              <p:cNvSpPr/>
              <p:nvPr/>
            </p:nvSpPr>
            <p:spPr>
              <a:xfrm rot="5400000">
                <a:off x="2268495" y="-19574"/>
                <a:ext cx="4293300" cy="7689600"/>
              </a:xfrm>
              <a:prstGeom prst="can">
                <a:avLst>
                  <a:gd name="adj" fmla="val 25000"/>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19" name="Google Shape;419;ge772736932_0_4"/>
            <p:cNvSpPr/>
            <p:nvPr/>
          </p:nvSpPr>
          <p:spPr>
            <a:xfrm>
              <a:off x="3458372" y="2386149"/>
              <a:ext cx="2183700" cy="383100"/>
            </a:xfrm>
            <a:prstGeom prst="lef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0" name="Google Shape;420;ge772736932_0_4"/>
            <p:cNvSpPr/>
            <p:nvPr/>
          </p:nvSpPr>
          <p:spPr>
            <a:xfrm rot="5400000">
              <a:off x="2022476" y="3764246"/>
              <a:ext cx="930600" cy="383100"/>
            </a:xfrm>
            <a:prstGeom prst="lef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1" name="Google Shape;421;ge772736932_0_4"/>
            <p:cNvSpPr/>
            <p:nvPr/>
          </p:nvSpPr>
          <p:spPr>
            <a:xfrm rot="5400000">
              <a:off x="6224362" y="3764246"/>
              <a:ext cx="930600" cy="383100"/>
            </a:xfrm>
            <a:prstGeom prst="lef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2" name="Google Shape;422;ge772736932_0_4"/>
            <p:cNvSpPr/>
            <p:nvPr/>
          </p:nvSpPr>
          <p:spPr>
            <a:xfrm>
              <a:off x="3619481" y="5421086"/>
              <a:ext cx="2183700" cy="383100"/>
            </a:xfrm>
            <a:prstGeom prst="lef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23" name="Google Shape;423;ge772736932_0_4"/>
          <p:cNvSpPr/>
          <p:nvPr/>
        </p:nvSpPr>
        <p:spPr>
          <a:xfrm>
            <a:off x="7564321" y="3670663"/>
            <a:ext cx="1661400" cy="383100"/>
          </a:xfrm>
          <a:prstGeom prst="leftRightArrow">
            <a:avLst>
              <a:gd name="adj1" fmla="val 50000"/>
              <a:gd name="adj2" fmla="val 50000"/>
            </a:avLst>
          </a:prstGeom>
          <a:solidFill>
            <a:srgbClr val="2F52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424" name="Google Shape;424;ge772736932_0_4"/>
          <p:cNvGrpSpPr/>
          <p:nvPr/>
        </p:nvGrpSpPr>
        <p:grpSpPr>
          <a:xfrm>
            <a:off x="9225425" y="1783073"/>
            <a:ext cx="2430866" cy="4512694"/>
            <a:chOff x="9452331" y="1841861"/>
            <a:chExt cx="2127300" cy="4512694"/>
          </a:xfrm>
        </p:grpSpPr>
        <p:sp>
          <p:nvSpPr>
            <p:cNvPr id="425" name="Google Shape;425;ge772736932_0_4"/>
            <p:cNvSpPr/>
            <p:nvPr/>
          </p:nvSpPr>
          <p:spPr>
            <a:xfrm>
              <a:off x="10222920" y="3793670"/>
              <a:ext cx="586200" cy="609000"/>
            </a:xfrm>
            <a:prstGeom prst="ellipse">
              <a:avLst/>
            </a:prstGeom>
            <a:solidFill>
              <a:srgbClr val="2F52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6" name="Google Shape;426;ge772736932_0_4"/>
            <p:cNvSpPr/>
            <p:nvPr/>
          </p:nvSpPr>
          <p:spPr>
            <a:xfrm>
              <a:off x="9696189" y="4244355"/>
              <a:ext cx="1750500" cy="2110200"/>
            </a:xfrm>
            <a:prstGeom prst="rect">
              <a:avLst/>
            </a:prstGeom>
            <a:solidFill>
              <a:srgbClr val="2F528F"/>
            </a:solidFill>
            <a:ln>
              <a:noFill/>
            </a:ln>
          </p:spPr>
          <p:txBody>
            <a:bodyPr spcFirstLastPara="1" wrap="square" lIns="91425" tIns="45700" rIns="91425" bIns="45700" anchor="ctr" anchorCtr="0">
              <a:noAutofit/>
            </a:bodyPr>
            <a:lstStyle/>
            <a:p>
              <a:pPr marL="285750" marR="0" lvl="0" indent="-298450" algn="l" rtl="0">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ASIIS/DDD Database Tracking</a:t>
              </a:r>
              <a:endParaRPr sz="1600"/>
            </a:p>
            <a:p>
              <a:pPr marL="0" marR="0" lvl="0" indent="0" algn="l" rtl="0">
                <a:spcBef>
                  <a:spcPts val="0"/>
                </a:spcBef>
                <a:spcAft>
                  <a:spcPts val="0"/>
                </a:spcAft>
                <a:buNone/>
              </a:pPr>
              <a:endParaRPr sz="1600" b="1">
                <a:solidFill>
                  <a:schemeClr val="lt1"/>
                </a:solidFill>
                <a:latin typeface="Arial"/>
                <a:ea typeface="Arial"/>
                <a:cs typeface="Arial"/>
                <a:sym typeface="Arial"/>
              </a:endParaRPr>
            </a:p>
            <a:p>
              <a:pPr marL="285750" marR="0" lvl="0" indent="-298450" algn="l" rtl="0">
                <a:spcBef>
                  <a:spcPts val="0"/>
                </a:spcBef>
                <a:spcAft>
                  <a:spcPts val="0"/>
                </a:spcAft>
                <a:buClr>
                  <a:schemeClr val="lt1"/>
                </a:buClr>
                <a:buSzPts val="1600"/>
                <a:buFont typeface="Arial"/>
                <a:buChar char="•"/>
              </a:pPr>
              <a:r>
                <a:rPr lang="en-US" sz="1600" b="1">
                  <a:solidFill>
                    <a:schemeClr val="lt1"/>
                  </a:solidFill>
                  <a:latin typeface="Arial"/>
                  <a:ea typeface="Arial"/>
                  <a:cs typeface="Arial"/>
                  <a:sym typeface="Arial"/>
                </a:rPr>
                <a:t>Member Outreach</a:t>
              </a:r>
              <a:endParaRPr sz="1600"/>
            </a:p>
          </p:txBody>
        </p:sp>
        <p:sp>
          <p:nvSpPr>
            <p:cNvPr id="427" name="Google Shape;427;ge772736932_0_4"/>
            <p:cNvSpPr/>
            <p:nvPr/>
          </p:nvSpPr>
          <p:spPr>
            <a:xfrm>
              <a:off x="9452331" y="1841861"/>
              <a:ext cx="2127300" cy="2211900"/>
            </a:xfrm>
            <a:prstGeom prst="ellipse">
              <a:avLst/>
            </a:prstGeom>
            <a:solidFill>
              <a:srgbClr val="2F52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DDD </a:t>
              </a:r>
              <a:endParaRPr sz="1600"/>
            </a:p>
            <a:p>
              <a:pPr marL="0" marR="0" lvl="0" indent="0" algn="ctr" rtl="0">
                <a:spcBef>
                  <a:spcPts val="0"/>
                </a:spcBef>
                <a:spcAft>
                  <a:spcPts val="0"/>
                </a:spcAft>
                <a:buNone/>
              </a:pPr>
              <a:r>
                <a:rPr lang="en-US" sz="1600" b="1">
                  <a:solidFill>
                    <a:schemeClr val="lt1"/>
                  </a:solidFill>
                  <a:latin typeface="Arial"/>
                  <a:ea typeface="Arial"/>
                  <a:cs typeface="Arial"/>
                  <a:sym typeface="Arial"/>
                </a:rPr>
                <a:t>Chief Medical Office and </a:t>
              </a:r>
              <a:endParaRPr sz="1600"/>
            </a:p>
            <a:p>
              <a:pPr marL="0" marR="0" lvl="0" indent="0" algn="ctr" rtl="0">
                <a:spcBef>
                  <a:spcPts val="0"/>
                </a:spcBef>
                <a:spcAft>
                  <a:spcPts val="0"/>
                </a:spcAft>
                <a:buNone/>
              </a:pPr>
              <a:r>
                <a:rPr lang="en-US" sz="1600" b="1">
                  <a:solidFill>
                    <a:schemeClr val="lt1"/>
                  </a:solidFill>
                  <a:latin typeface="Arial"/>
                  <a:ea typeface="Arial"/>
                  <a:cs typeface="Arial"/>
                  <a:sym typeface="Arial"/>
                </a:rPr>
                <a:t>Healthcare Services</a:t>
              </a:r>
              <a:endParaRPr sz="1600"/>
            </a:p>
            <a:p>
              <a:pPr marL="0" marR="0" lvl="0" indent="0" algn="ctr" rtl="0">
                <a:spcBef>
                  <a:spcPts val="0"/>
                </a:spcBef>
                <a:spcAft>
                  <a:spcPts val="0"/>
                </a:spcAft>
                <a:buNone/>
              </a:pPr>
              <a:endParaRPr sz="1100" b="1">
                <a:solidFill>
                  <a:schemeClr val="lt1"/>
                </a:solidFill>
                <a:latin typeface="Arial"/>
                <a:ea typeface="Arial"/>
                <a:cs typeface="Arial"/>
                <a:sym typeface="Arial"/>
              </a:endParaRPr>
            </a:p>
            <a:p>
              <a:pPr marL="0" marR="0" lvl="0" indent="0" algn="ctr" rtl="0">
                <a:spcBef>
                  <a:spcPts val="0"/>
                </a:spcBef>
                <a:spcAft>
                  <a:spcPts val="0"/>
                </a:spcAft>
                <a:buNone/>
              </a:pPr>
              <a:r>
                <a:rPr lang="en-US" sz="1600" b="1">
                  <a:solidFill>
                    <a:schemeClr val="lt1"/>
                  </a:solidFill>
                  <a:latin typeface="Arial"/>
                  <a:ea typeface="Arial"/>
                  <a:cs typeface="Arial"/>
                  <a:sym typeface="Arial"/>
                </a:rPr>
                <a:t>DDD Support Coordination</a:t>
              </a:r>
              <a:endParaRPr sz="16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e772736932_0_25"/>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Population</a:t>
            </a:r>
            <a:endParaRPr/>
          </a:p>
        </p:txBody>
      </p:sp>
      <p:grpSp>
        <p:nvGrpSpPr>
          <p:cNvPr id="433" name="Google Shape;433;ge772736932_0_25"/>
          <p:cNvGrpSpPr/>
          <p:nvPr/>
        </p:nvGrpSpPr>
        <p:grpSpPr>
          <a:xfrm>
            <a:off x="1508740" y="1584875"/>
            <a:ext cx="7895184" cy="4609993"/>
            <a:chOff x="263414" y="1367161"/>
            <a:chExt cx="7895184" cy="4609993"/>
          </a:xfrm>
        </p:grpSpPr>
        <p:sp>
          <p:nvSpPr>
            <p:cNvPr id="434" name="Google Shape;434;ge772736932_0_25"/>
            <p:cNvSpPr/>
            <p:nvPr/>
          </p:nvSpPr>
          <p:spPr>
            <a:xfrm rot="1643312">
              <a:off x="4175506" y="4652212"/>
              <a:ext cx="1157553" cy="83193"/>
            </a:xfrm>
            <a:prstGeom prst="rect">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5" name="Google Shape;435;ge772736932_0_25"/>
            <p:cNvSpPr/>
            <p:nvPr/>
          </p:nvSpPr>
          <p:spPr>
            <a:xfrm rot="-983523">
              <a:off x="4127760" y="2615660"/>
              <a:ext cx="1157655" cy="83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36" name="Google Shape;436;ge772736932_0_25"/>
            <p:cNvGrpSpPr/>
            <p:nvPr/>
          </p:nvGrpSpPr>
          <p:grpSpPr>
            <a:xfrm>
              <a:off x="263414" y="1367161"/>
              <a:ext cx="4261200" cy="4394400"/>
              <a:chOff x="263414" y="1367161"/>
              <a:chExt cx="4261200" cy="4394400"/>
            </a:xfrm>
          </p:grpSpPr>
          <p:sp>
            <p:nvSpPr>
              <p:cNvPr id="437" name="Google Shape;437;ge772736932_0_25"/>
              <p:cNvSpPr/>
              <p:nvPr/>
            </p:nvSpPr>
            <p:spPr>
              <a:xfrm>
                <a:off x="263414" y="1367161"/>
                <a:ext cx="4261200" cy="4394400"/>
              </a:xfrm>
              <a:prstGeom prst="donut">
                <a:avLst>
                  <a:gd name="adj" fmla="val 6665"/>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8" name="Google Shape;438;ge772736932_0_25"/>
              <p:cNvSpPr txBox="1"/>
              <p:nvPr/>
            </p:nvSpPr>
            <p:spPr>
              <a:xfrm>
                <a:off x="1026892" y="2948831"/>
                <a:ext cx="2734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B2E72"/>
                  </a:buClr>
                  <a:buSzPts val="6000"/>
                  <a:buFont typeface="Arial"/>
                  <a:buNone/>
                </a:pPr>
                <a:r>
                  <a:rPr lang="en-US" sz="6000" b="0" i="0" u="none" strike="noStrike" cap="none">
                    <a:solidFill>
                      <a:srgbClr val="0B2E72"/>
                    </a:solidFill>
                    <a:latin typeface="Arial"/>
                    <a:ea typeface="Arial"/>
                    <a:cs typeface="Arial"/>
                    <a:sym typeface="Arial"/>
                  </a:rPr>
                  <a:t>45,790</a:t>
                </a:r>
                <a:endParaRPr/>
              </a:p>
              <a:p>
                <a:pPr marL="0" marR="0" lvl="0" indent="0" algn="ctr" rtl="0">
                  <a:lnSpc>
                    <a:spcPct val="100000"/>
                  </a:lnSpc>
                  <a:spcBef>
                    <a:spcPts val="0"/>
                  </a:spcBef>
                  <a:spcAft>
                    <a:spcPts val="0"/>
                  </a:spcAft>
                  <a:buClr>
                    <a:srgbClr val="0B2E72"/>
                  </a:buClr>
                  <a:buSzPts val="1400"/>
                  <a:buFont typeface="Arial"/>
                  <a:buNone/>
                </a:pPr>
                <a:r>
                  <a:rPr lang="en-US" sz="1400" b="1" i="0" u="none" strike="noStrike" cap="none">
                    <a:solidFill>
                      <a:srgbClr val="0B2E72"/>
                    </a:solidFill>
                    <a:latin typeface="Arial"/>
                    <a:ea typeface="Arial"/>
                    <a:cs typeface="Arial"/>
                    <a:sym typeface="Arial"/>
                  </a:rPr>
                  <a:t>DDD Membership Enrollment</a:t>
                </a:r>
                <a:endParaRPr/>
              </a:p>
              <a:p>
                <a:pPr marL="0" marR="0" lvl="0" indent="0" algn="ctr" rtl="0">
                  <a:lnSpc>
                    <a:spcPct val="100000"/>
                  </a:lnSpc>
                  <a:spcBef>
                    <a:spcPts val="0"/>
                  </a:spcBef>
                  <a:spcAft>
                    <a:spcPts val="0"/>
                  </a:spcAft>
                  <a:buClr>
                    <a:srgbClr val="0B2E72"/>
                  </a:buClr>
                  <a:buSzPts val="1400"/>
                  <a:buFont typeface="Arial"/>
                  <a:buNone/>
                </a:pPr>
                <a:r>
                  <a:rPr lang="en-US" sz="1400" b="1" i="0" u="none" strike="noStrike" cap="none">
                    <a:solidFill>
                      <a:srgbClr val="0B2E72"/>
                    </a:solidFill>
                    <a:latin typeface="Arial"/>
                    <a:ea typeface="Arial"/>
                    <a:cs typeface="Arial"/>
                    <a:sym typeface="Arial"/>
                  </a:rPr>
                  <a:t>As of  July 15, 2021</a:t>
                </a:r>
                <a:endParaRPr/>
              </a:p>
            </p:txBody>
          </p:sp>
        </p:grpSp>
        <p:grpSp>
          <p:nvGrpSpPr>
            <p:cNvPr id="439" name="Google Shape;439;ge772736932_0_25"/>
            <p:cNvGrpSpPr/>
            <p:nvPr/>
          </p:nvGrpSpPr>
          <p:grpSpPr>
            <a:xfrm>
              <a:off x="5220075" y="1598008"/>
              <a:ext cx="2938524" cy="1748971"/>
              <a:chOff x="263414" y="1367161"/>
              <a:chExt cx="4261200" cy="4394400"/>
            </a:xfrm>
          </p:grpSpPr>
          <p:sp>
            <p:nvSpPr>
              <p:cNvPr id="440" name="Google Shape;440;ge772736932_0_25"/>
              <p:cNvSpPr/>
              <p:nvPr/>
            </p:nvSpPr>
            <p:spPr>
              <a:xfrm>
                <a:off x="263414" y="1367161"/>
                <a:ext cx="4261200" cy="4394400"/>
              </a:xfrm>
              <a:prstGeom prst="donut">
                <a:avLst>
                  <a:gd name="adj" fmla="val 666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1" name="Google Shape;441;ge772736932_0_25"/>
              <p:cNvSpPr txBox="1"/>
              <p:nvPr/>
            </p:nvSpPr>
            <p:spPr>
              <a:xfrm>
                <a:off x="929332" y="2467863"/>
                <a:ext cx="2929500" cy="1933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B2E72"/>
                  </a:buClr>
                  <a:buSzPts val="2800"/>
                  <a:buFont typeface="Arial"/>
                  <a:buNone/>
                </a:pPr>
                <a:r>
                  <a:rPr lang="en-US" sz="2800" b="0" i="0" u="none" strike="noStrike" cap="none">
                    <a:solidFill>
                      <a:srgbClr val="0B2E72"/>
                    </a:solidFill>
                    <a:latin typeface="Arial"/>
                    <a:ea typeface="Arial"/>
                    <a:cs typeface="Arial"/>
                    <a:sym typeface="Arial"/>
                  </a:rPr>
                  <a:t>17,112</a:t>
                </a:r>
                <a:endParaRPr/>
              </a:p>
              <a:p>
                <a:pPr marL="0" marR="0" lvl="0" indent="0" algn="ctr" rtl="0">
                  <a:lnSpc>
                    <a:spcPct val="100000"/>
                  </a:lnSpc>
                  <a:spcBef>
                    <a:spcPts val="0"/>
                  </a:spcBef>
                  <a:spcAft>
                    <a:spcPts val="0"/>
                  </a:spcAft>
                  <a:buClr>
                    <a:srgbClr val="0B2E72"/>
                  </a:buClr>
                  <a:buSzPts val="1600"/>
                  <a:buFont typeface="Arial"/>
                  <a:buNone/>
                </a:pPr>
                <a:r>
                  <a:rPr lang="en-US" sz="1600" b="1">
                    <a:solidFill>
                      <a:srgbClr val="0B2E72"/>
                    </a:solidFill>
                    <a:latin typeface="Arial"/>
                    <a:ea typeface="Arial"/>
                    <a:cs typeface="Arial"/>
                    <a:sym typeface="Arial"/>
                  </a:rPr>
                  <a:t>&lt; 12</a:t>
                </a:r>
                <a:r>
                  <a:rPr lang="en-US" sz="1600" b="1" i="0" u="none" strike="noStrike" cap="none">
                    <a:solidFill>
                      <a:srgbClr val="0B2E72"/>
                    </a:solidFill>
                    <a:latin typeface="Arial"/>
                    <a:ea typeface="Arial"/>
                    <a:cs typeface="Arial"/>
                    <a:sym typeface="Arial"/>
                  </a:rPr>
                  <a:t> Years of Age</a:t>
                </a:r>
                <a:endParaRPr sz="1600" b="1" i="0" u="none" strike="noStrike" cap="none">
                  <a:solidFill>
                    <a:srgbClr val="0B2E72"/>
                  </a:solidFill>
                  <a:latin typeface="Arial"/>
                  <a:ea typeface="Arial"/>
                  <a:cs typeface="Arial"/>
                  <a:sym typeface="Arial"/>
                </a:endParaRPr>
              </a:p>
            </p:txBody>
          </p:sp>
        </p:grpSp>
        <p:grpSp>
          <p:nvGrpSpPr>
            <p:cNvPr id="442" name="Google Shape;442;ge772736932_0_25"/>
            <p:cNvGrpSpPr/>
            <p:nvPr/>
          </p:nvGrpSpPr>
          <p:grpSpPr>
            <a:xfrm>
              <a:off x="5220075" y="4228183"/>
              <a:ext cx="2938524" cy="1748971"/>
              <a:chOff x="263414" y="1367161"/>
              <a:chExt cx="4261200" cy="4394400"/>
            </a:xfrm>
          </p:grpSpPr>
          <p:sp>
            <p:nvSpPr>
              <p:cNvPr id="443" name="Google Shape;443;ge772736932_0_25"/>
              <p:cNvSpPr/>
              <p:nvPr/>
            </p:nvSpPr>
            <p:spPr>
              <a:xfrm>
                <a:off x="263414" y="1367161"/>
                <a:ext cx="4261200" cy="4394400"/>
              </a:xfrm>
              <a:prstGeom prst="donut">
                <a:avLst>
                  <a:gd name="adj" fmla="val 6665"/>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4" name="Google Shape;444;ge772736932_0_25"/>
              <p:cNvSpPr txBox="1"/>
              <p:nvPr/>
            </p:nvSpPr>
            <p:spPr>
              <a:xfrm>
                <a:off x="929332" y="1863018"/>
                <a:ext cx="2929500" cy="317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B2E72"/>
                  </a:buClr>
                  <a:buSzPts val="2800"/>
                  <a:buFont typeface="Arial"/>
                  <a:buNone/>
                </a:pPr>
                <a:r>
                  <a:rPr lang="en-US" sz="2800" b="0" i="0" u="none" strike="noStrike" cap="none">
                    <a:solidFill>
                      <a:srgbClr val="0B2E72"/>
                    </a:solidFill>
                    <a:latin typeface="Arial"/>
                    <a:ea typeface="Arial"/>
                    <a:cs typeface="Arial"/>
                    <a:sym typeface="Arial"/>
                  </a:rPr>
                  <a:t>28,678</a:t>
                </a:r>
                <a:endParaRPr/>
              </a:p>
              <a:p>
                <a:pPr marL="0" marR="0" lvl="0" indent="0" algn="ctr" rtl="0">
                  <a:lnSpc>
                    <a:spcPct val="100000"/>
                  </a:lnSpc>
                  <a:spcBef>
                    <a:spcPts val="0"/>
                  </a:spcBef>
                  <a:spcAft>
                    <a:spcPts val="0"/>
                  </a:spcAft>
                  <a:buClr>
                    <a:srgbClr val="C00000"/>
                  </a:buClr>
                  <a:buSzPts val="1600"/>
                  <a:buFont typeface="Arial"/>
                  <a:buNone/>
                </a:pPr>
                <a:r>
                  <a:rPr lang="en-US" sz="1600" b="1" i="0" u="none" strike="noStrike" cap="none">
                    <a:solidFill>
                      <a:srgbClr val="C00000"/>
                    </a:solidFill>
                    <a:latin typeface="Arial"/>
                    <a:ea typeface="Arial"/>
                    <a:cs typeface="Arial"/>
                    <a:sym typeface="Arial"/>
                  </a:rPr>
                  <a:t>≥ 12 Years of Age</a:t>
                </a:r>
                <a:endParaRPr/>
              </a:p>
              <a:p>
                <a:pPr marL="0" marR="0" lvl="0" indent="0" algn="ctr" rtl="0">
                  <a:lnSpc>
                    <a:spcPct val="100000"/>
                  </a:lnSpc>
                  <a:spcBef>
                    <a:spcPts val="0"/>
                  </a:spcBef>
                  <a:spcAft>
                    <a:spcPts val="0"/>
                  </a:spcAft>
                  <a:buClr>
                    <a:srgbClr val="000000"/>
                  </a:buClr>
                  <a:buSzPts val="1600"/>
                  <a:buFont typeface="Arial"/>
                  <a:buNone/>
                </a:pPr>
                <a:r>
                  <a:rPr lang="en-US" sz="1600" b="1" i="0" u="sng" strike="noStrike" cap="none">
                    <a:solidFill>
                      <a:srgbClr val="000000"/>
                    </a:solidFill>
                    <a:latin typeface="Arial"/>
                    <a:ea typeface="Arial"/>
                    <a:cs typeface="Arial"/>
                    <a:sym typeface="Arial"/>
                  </a:rPr>
                  <a:t>Vaccine Eligible Population</a:t>
                </a:r>
                <a:endParaRPr sz="1600" b="1" i="0" u="sng" strike="noStrike" cap="none">
                  <a:solidFill>
                    <a:srgbClr val="000000"/>
                  </a:solidFill>
                  <a:latin typeface="Arial"/>
                  <a:ea typeface="Arial"/>
                  <a:cs typeface="Arial"/>
                  <a:sym typeface="Arial"/>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e772736932_0_41"/>
          <p:cNvSpPr/>
          <p:nvPr/>
        </p:nvSpPr>
        <p:spPr>
          <a:xfrm>
            <a:off x="7909635" y="5514946"/>
            <a:ext cx="1241100" cy="45600"/>
          </a:xfrm>
          <a:prstGeom prst="rect">
            <a:avLst/>
          </a:prstGeom>
          <a:solidFill>
            <a:srgbClr val="A5A5A5"/>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0" name="Google Shape;450;ge772736932_0_41"/>
          <p:cNvSpPr/>
          <p:nvPr/>
        </p:nvSpPr>
        <p:spPr>
          <a:xfrm>
            <a:off x="3300549" y="5421232"/>
            <a:ext cx="1798500" cy="1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1" name="Google Shape;451;ge772736932_0_41"/>
          <p:cNvSpPr/>
          <p:nvPr/>
        </p:nvSpPr>
        <p:spPr>
          <a:xfrm>
            <a:off x="4266587" y="3906197"/>
            <a:ext cx="2726400" cy="83400"/>
          </a:xfrm>
          <a:prstGeom prst="rect">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2" name="Google Shape;452;ge772736932_0_41"/>
          <p:cNvSpPr/>
          <p:nvPr/>
        </p:nvSpPr>
        <p:spPr>
          <a:xfrm>
            <a:off x="3945924" y="2290814"/>
            <a:ext cx="1157400" cy="83400"/>
          </a:xfrm>
          <a:prstGeom prst="rect">
            <a:avLst/>
          </a:prstGeom>
          <a:solidFill>
            <a:srgbClr val="0B2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3" name="Google Shape;453;ge772736932_0_41"/>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COVID Vaccine Eligible Population</a:t>
            </a:r>
            <a:endParaRPr/>
          </a:p>
        </p:txBody>
      </p:sp>
      <p:grpSp>
        <p:nvGrpSpPr>
          <p:cNvPr id="454" name="Google Shape;454;ge772736932_0_41"/>
          <p:cNvGrpSpPr/>
          <p:nvPr/>
        </p:nvGrpSpPr>
        <p:grpSpPr>
          <a:xfrm>
            <a:off x="263414" y="1367161"/>
            <a:ext cx="4261200" cy="4394400"/>
            <a:chOff x="263414" y="1367161"/>
            <a:chExt cx="4261200" cy="4394400"/>
          </a:xfrm>
        </p:grpSpPr>
        <p:sp>
          <p:nvSpPr>
            <p:cNvPr id="455" name="Google Shape;455;ge772736932_0_41"/>
            <p:cNvSpPr/>
            <p:nvPr/>
          </p:nvSpPr>
          <p:spPr>
            <a:xfrm>
              <a:off x="263414" y="1367161"/>
              <a:ext cx="4261200" cy="4394400"/>
            </a:xfrm>
            <a:prstGeom prst="donut">
              <a:avLst>
                <a:gd name="adj" fmla="val 6665"/>
              </a:avLst>
            </a:prstGeom>
            <a:solidFill>
              <a:srgbClr val="54813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6" name="Google Shape;456;ge772736932_0_41"/>
            <p:cNvSpPr txBox="1"/>
            <p:nvPr/>
          </p:nvSpPr>
          <p:spPr>
            <a:xfrm>
              <a:off x="998179" y="2851019"/>
              <a:ext cx="2734200"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48135"/>
                </a:buClr>
                <a:buSzPts val="2800"/>
                <a:buFont typeface="Arial"/>
                <a:buNone/>
              </a:pPr>
              <a:r>
                <a:rPr lang="en-US" sz="2800" b="0" i="0" u="none" strike="noStrike" cap="none">
                  <a:solidFill>
                    <a:srgbClr val="548135"/>
                  </a:solidFill>
                  <a:latin typeface="Arial"/>
                  <a:ea typeface="Arial"/>
                  <a:cs typeface="Arial"/>
                  <a:sym typeface="Arial"/>
                </a:rPr>
                <a:t>28,678</a:t>
              </a:r>
              <a:endParaRPr/>
            </a:p>
            <a:p>
              <a:pPr marL="0" marR="0" lvl="0" indent="0" algn="ctr" rtl="0">
                <a:lnSpc>
                  <a:spcPct val="100000"/>
                </a:lnSpc>
                <a:spcBef>
                  <a:spcPts val="0"/>
                </a:spcBef>
                <a:spcAft>
                  <a:spcPts val="0"/>
                </a:spcAft>
                <a:buClr>
                  <a:srgbClr val="548135"/>
                </a:buClr>
                <a:buSzPts val="1800"/>
                <a:buFont typeface="Times New Roman"/>
                <a:buNone/>
              </a:pPr>
              <a:r>
                <a:rPr lang="en-US" sz="1800" b="1" i="0" u="none" strike="noStrike" cap="none">
                  <a:solidFill>
                    <a:srgbClr val="548135"/>
                  </a:solidFill>
                  <a:latin typeface="Times New Roman"/>
                  <a:ea typeface="Times New Roman"/>
                  <a:cs typeface="Times New Roman"/>
                  <a:sym typeface="Times New Roman"/>
                </a:rPr>
                <a:t>≥ 12 Years of Age</a:t>
              </a:r>
              <a:endParaRPr/>
            </a:p>
            <a:p>
              <a:pPr marL="0" marR="0" lvl="0" indent="0" algn="ctr" rtl="0">
                <a:lnSpc>
                  <a:spcPct val="100000"/>
                </a:lnSpc>
                <a:spcBef>
                  <a:spcPts val="0"/>
                </a:spcBef>
                <a:spcAft>
                  <a:spcPts val="0"/>
                </a:spcAft>
                <a:buClr>
                  <a:srgbClr val="548135"/>
                </a:buClr>
                <a:buSzPts val="1800"/>
                <a:buFont typeface="Times New Roman"/>
                <a:buNone/>
              </a:pPr>
              <a:r>
                <a:rPr lang="en-US" sz="1800" b="1" i="1" u="sng" strike="noStrike" cap="none">
                  <a:solidFill>
                    <a:srgbClr val="548135"/>
                  </a:solidFill>
                  <a:latin typeface="Times New Roman"/>
                  <a:ea typeface="Times New Roman"/>
                  <a:cs typeface="Times New Roman"/>
                  <a:sym typeface="Times New Roman"/>
                </a:rPr>
                <a:t>Vaccine Eligible Population</a:t>
              </a:r>
              <a:endParaRPr sz="1800" b="1" i="1" u="sng" strike="noStrike" cap="none">
                <a:solidFill>
                  <a:srgbClr val="548135"/>
                </a:solidFill>
                <a:latin typeface="Arial"/>
                <a:ea typeface="Arial"/>
                <a:cs typeface="Arial"/>
                <a:sym typeface="Arial"/>
              </a:endParaRPr>
            </a:p>
          </p:txBody>
        </p:sp>
      </p:grpSp>
      <p:grpSp>
        <p:nvGrpSpPr>
          <p:cNvPr id="457" name="Google Shape;457;ge772736932_0_41"/>
          <p:cNvGrpSpPr/>
          <p:nvPr/>
        </p:nvGrpSpPr>
        <p:grpSpPr>
          <a:xfrm>
            <a:off x="5060502" y="1523580"/>
            <a:ext cx="2938524" cy="1748971"/>
            <a:chOff x="263414" y="1367161"/>
            <a:chExt cx="4261200" cy="4394400"/>
          </a:xfrm>
        </p:grpSpPr>
        <p:sp>
          <p:nvSpPr>
            <p:cNvPr id="458" name="Google Shape;458;ge772736932_0_41"/>
            <p:cNvSpPr/>
            <p:nvPr/>
          </p:nvSpPr>
          <p:spPr>
            <a:xfrm>
              <a:off x="263414" y="1367161"/>
              <a:ext cx="4261200" cy="4394400"/>
            </a:xfrm>
            <a:prstGeom prst="donut">
              <a:avLst>
                <a:gd name="adj" fmla="val 6665"/>
              </a:avLst>
            </a:prstGeom>
            <a:solidFill>
              <a:srgbClr val="0B2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9" name="Google Shape;459;ge772736932_0_41"/>
            <p:cNvSpPr txBox="1"/>
            <p:nvPr/>
          </p:nvSpPr>
          <p:spPr>
            <a:xfrm>
              <a:off x="922735" y="1904432"/>
              <a:ext cx="2929500" cy="309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000"/>
                <a:buFont typeface="Arial"/>
                <a:buNone/>
              </a:pPr>
              <a:r>
                <a:rPr lang="en-US" sz="2000" b="0" i="0" u="none" strike="noStrike" cap="none">
                  <a:solidFill>
                    <a:srgbClr val="002060"/>
                  </a:solidFill>
                  <a:latin typeface="Arial"/>
                  <a:ea typeface="Arial"/>
                  <a:cs typeface="Arial"/>
                  <a:sym typeface="Arial"/>
                </a:rPr>
                <a:t>25,575</a:t>
              </a:r>
              <a:endParaRPr/>
            </a:p>
            <a:p>
              <a:pPr marL="0" marR="0" lvl="0" indent="0" algn="ctr" rtl="0">
                <a:lnSpc>
                  <a:spcPct val="100000"/>
                </a:lnSpc>
                <a:spcBef>
                  <a:spcPts val="0"/>
                </a:spcBef>
                <a:spcAft>
                  <a:spcPts val="0"/>
                </a:spcAft>
                <a:buClr>
                  <a:srgbClr val="002060"/>
                </a:buClr>
                <a:buSzPts val="1800"/>
                <a:buFont typeface="Arial"/>
                <a:buNone/>
              </a:pPr>
              <a:r>
                <a:rPr lang="en-US" sz="1800" b="1" i="1" u="none" strike="noStrike" cap="none">
                  <a:solidFill>
                    <a:srgbClr val="002060"/>
                  </a:solidFill>
                  <a:latin typeface="Arial"/>
                  <a:ea typeface="Arial"/>
                  <a:cs typeface="Arial"/>
                  <a:sym typeface="Arial"/>
                </a:rPr>
                <a:t>LTC</a:t>
              </a:r>
              <a:endParaRPr/>
            </a:p>
            <a:p>
              <a:pPr marL="0" marR="0" lvl="0" indent="0" algn="ctr" rtl="0">
                <a:lnSpc>
                  <a:spcPct val="100000"/>
                </a:lnSpc>
                <a:spcBef>
                  <a:spcPts val="0"/>
                </a:spcBef>
                <a:spcAft>
                  <a:spcPts val="0"/>
                </a:spcAft>
                <a:buClr>
                  <a:srgbClr val="002060"/>
                </a:buClr>
                <a:buSzPts val="1800"/>
                <a:buFont typeface="Arial"/>
                <a:buNone/>
              </a:pPr>
              <a:r>
                <a:rPr lang="en-US" sz="1800" b="1" i="1">
                  <a:solidFill>
                    <a:srgbClr val="002060"/>
                  </a:solidFill>
                  <a:latin typeface="Arial"/>
                  <a:ea typeface="Arial"/>
                  <a:cs typeface="Arial"/>
                  <a:sym typeface="Arial"/>
                </a:rPr>
                <a:t>50% (12,773) Vaccinated</a:t>
              </a:r>
              <a:endParaRPr sz="1200" b="1" i="1" u="none" strike="noStrike" cap="none">
                <a:solidFill>
                  <a:srgbClr val="002060"/>
                </a:solidFill>
                <a:latin typeface="Arial"/>
                <a:ea typeface="Arial"/>
                <a:cs typeface="Arial"/>
                <a:sym typeface="Arial"/>
              </a:endParaRPr>
            </a:p>
          </p:txBody>
        </p:sp>
      </p:grpSp>
      <p:grpSp>
        <p:nvGrpSpPr>
          <p:cNvPr id="460" name="Google Shape;460;ge772736932_0_41"/>
          <p:cNvGrpSpPr/>
          <p:nvPr/>
        </p:nvGrpSpPr>
        <p:grpSpPr>
          <a:xfrm>
            <a:off x="6921190" y="3115040"/>
            <a:ext cx="2938524" cy="2016136"/>
            <a:chOff x="263414" y="1367161"/>
            <a:chExt cx="4261200" cy="5065669"/>
          </a:xfrm>
        </p:grpSpPr>
        <p:sp>
          <p:nvSpPr>
            <p:cNvPr id="461" name="Google Shape;461;ge772736932_0_41"/>
            <p:cNvSpPr/>
            <p:nvPr/>
          </p:nvSpPr>
          <p:spPr>
            <a:xfrm>
              <a:off x="263414" y="1367161"/>
              <a:ext cx="4261200" cy="4394400"/>
            </a:xfrm>
            <a:prstGeom prst="donut">
              <a:avLst>
                <a:gd name="adj" fmla="val 6665"/>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2" name="Google Shape;462;ge772736932_0_41"/>
            <p:cNvSpPr txBox="1"/>
            <p:nvPr/>
          </p:nvSpPr>
          <p:spPr>
            <a:xfrm>
              <a:off x="929332" y="1715330"/>
              <a:ext cx="2929500" cy="471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000"/>
                <a:buFont typeface="Arial"/>
                <a:buNone/>
              </a:pPr>
              <a:r>
                <a:rPr lang="en-US" sz="2000" b="0" i="0" u="none" strike="noStrike" cap="none">
                  <a:solidFill>
                    <a:srgbClr val="C00000"/>
                  </a:solidFill>
                  <a:latin typeface="Arial"/>
                  <a:ea typeface="Arial"/>
                  <a:cs typeface="Arial"/>
                  <a:sym typeface="Arial"/>
                </a:rPr>
                <a:t>1,980</a:t>
              </a:r>
              <a:endParaRPr/>
            </a:p>
            <a:p>
              <a:pPr marL="0" marR="0" lvl="0" indent="0" algn="ctr" rtl="0">
                <a:lnSpc>
                  <a:spcPct val="100000"/>
                </a:lnSpc>
                <a:spcBef>
                  <a:spcPts val="0"/>
                </a:spcBef>
                <a:spcAft>
                  <a:spcPts val="0"/>
                </a:spcAft>
                <a:buClr>
                  <a:srgbClr val="C00000"/>
                </a:buClr>
                <a:buSzPts val="1800"/>
                <a:buFont typeface="Arial"/>
                <a:buNone/>
              </a:pPr>
              <a:r>
                <a:rPr lang="en-US" sz="1800" b="1" i="1" u="none" strike="noStrike" cap="none">
                  <a:solidFill>
                    <a:srgbClr val="C00000"/>
                  </a:solidFill>
                  <a:latin typeface="Arial"/>
                  <a:ea typeface="Arial"/>
                  <a:cs typeface="Arial"/>
                  <a:sym typeface="Arial"/>
                </a:rPr>
                <a:t>Targeted Support</a:t>
              </a:r>
              <a:endParaRPr/>
            </a:p>
            <a:p>
              <a:pPr marL="0" marR="0" lvl="0" indent="0" algn="ctr" rtl="0">
                <a:lnSpc>
                  <a:spcPct val="100000"/>
                </a:lnSpc>
                <a:spcBef>
                  <a:spcPts val="0"/>
                </a:spcBef>
                <a:spcAft>
                  <a:spcPts val="0"/>
                </a:spcAft>
                <a:buClr>
                  <a:srgbClr val="C00000"/>
                </a:buClr>
                <a:buSzPts val="1800"/>
                <a:buFont typeface="Arial"/>
                <a:buNone/>
              </a:pPr>
              <a:r>
                <a:rPr lang="en-US" sz="1800" b="1" i="1" u="none" strike="noStrike" cap="none">
                  <a:solidFill>
                    <a:srgbClr val="C00000"/>
                  </a:solidFill>
                  <a:latin typeface="Arial"/>
                  <a:ea typeface="Arial"/>
                  <a:cs typeface="Arial"/>
                  <a:sym typeface="Arial"/>
                </a:rPr>
                <a:t>50% (983) Vaccinated</a:t>
              </a:r>
              <a:endParaRPr/>
            </a:p>
            <a:p>
              <a:pPr marL="0" marR="0" lvl="0" indent="0" algn="ctr" rtl="0">
                <a:lnSpc>
                  <a:spcPct val="100000"/>
                </a:lnSpc>
                <a:spcBef>
                  <a:spcPts val="0"/>
                </a:spcBef>
                <a:spcAft>
                  <a:spcPts val="0"/>
                </a:spcAft>
                <a:buClr>
                  <a:schemeClr val="dk1"/>
                </a:buClr>
                <a:buSzPts val="2400"/>
                <a:buFont typeface="Arial"/>
                <a:buNone/>
              </a:pPr>
              <a:endParaRPr sz="2400" b="1" i="1" u="none" strike="noStrike" cap="none">
                <a:solidFill>
                  <a:srgbClr val="C00000"/>
                </a:solidFill>
                <a:latin typeface="Arial"/>
                <a:ea typeface="Arial"/>
                <a:cs typeface="Arial"/>
                <a:sym typeface="Arial"/>
              </a:endParaRPr>
            </a:p>
          </p:txBody>
        </p:sp>
      </p:grpSp>
      <p:grpSp>
        <p:nvGrpSpPr>
          <p:cNvPr id="463" name="Google Shape;463;ge772736932_0_41"/>
          <p:cNvGrpSpPr/>
          <p:nvPr/>
        </p:nvGrpSpPr>
        <p:grpSpPr>
          <a:xfrm>
            <a:off x="5055953" y="4653999"/>
            <a:ext cx="2938524" cy="1764937"/>
            <a:chOff x="263414" y="1367161"/>
            <a:chExt cx="4261200" cy="4434516"/>
          </a:xfrm>
        </p:grpSpPr>
        <p:sp>
          <p:nvSpPr>
            <p:cNvPr id="464" name="Google Shape;464;ge772736932_0_41"/>
            <p:cNvSpPr/>
            <p:nvPr/>
          </p:nvSpPr>
          <p:spPr>
            <a:xfrm>
              <a:off x="263414" y="1367161"/>
              <a:ext cx="4261200" cy="4394400"/>
            </a:xfrm>
            <a:prstGeom prst="donut">
              <a:avLst>
                <a:gd name="adj" fmla="val 666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5" name="Google Shape;465;ge772736932_0_41"/>
            <p:cNvSpPr txBox="1"/>
            <p:nvPr/>
          </p:nvSpPr>
          <p:spPr>
            <a:xfrm>
              <a:off x="878493" y="2011777"/>
              <a:ext cx="2929500" cy="378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1,123</a:t>
              </a:r>
              <a:endParaRPr/>
            </a:p>
            <a:p>
              <a:pPr marL="0" marR="0" lvl="0" indent="0" algn="ctr" rtl="0">
                <a:lnSpc>
                  <a:spcPct val="100000"/>
                </a:lnSpc>
                <a:spcBef>
                  <a:spcPts val="0"/>
                </a:spcBef>
                <a:spcAft>
                  <a:spcPts val="0"/>
                </a:spcAft>
                <a:buClr>
                  <a:srgbClr val="7F7F7F"/>
                </a:buClr>
                <a:buSzPts val="1800"/>
                <a:buFont typeface="Arial"/>
                <a:buNone/>
              </a:pPr>
              <a:r>
                <a:rPr lang="en-US" sz="1800" b="1" i="1" u="none" strike="noStrike" cap="none">
                  <a:solidFill>
                    <a:srgbClr val="7F7F7F"/>
                  </a:solidFill>
                  <a:latin typeface="Arial"/>
                  <a:ea typeface="Arial"/>
                  <a:cs typeface="Arial"/>
                  <a:sym typeface="Arial"/>
                </a:rPr>
                <a:t>DD Only SC</a:t>
              </a:r>
              <a:endParaRPr/>
            </a:p>
            <a:p>
              <a:pPr marL="0" marR="0" lvl="0" indent="0" algn="ctr" rtl="0">
                <a:lnSpc>
                  <a:spcPct val="100000"/>
                </a:lnSpc>
                <a:spcBef>
                  <a:spcPts val="0"/>
                </a:spcBef>
                <a:spcAft>
                  <a:spcPts val="0"/>
                </a:spcAft>
                <a:buClr>
                  <a:srgbClr val="7F7F7F"/>
                </a:buClr>
                <a:buSzPts val="1800"/>
                <a:buFont typeface="Arial"/>
                <a:buNone/>
              </a:pPr>
              <a:r>
                <a:rPr lang="en-US" sz="1800" b="1" i="1">
                  <a:solidFill>
                    <a:srgbClr val="7F7F7F"/>
                  </a:solidFill>
                  <a:latin typeface="Arial"/>
                  <a:ea typeface="Arial"/>
                  <a:cs typeface="Arial"/>
                  <a:sym typeface="Arial"/>
                </a:rPr>
                <a:t>51% (575) Vaccinated</a:t>
              </a:r>
              <a:endParaRPr sz="1800" b="1" i="1" u="none" strike="noStrike" cap="none">
                <a:solidFill>
                  <a:srgbClr val="7F7F7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1" u="none" strike="noStrike" cap="none">
                <a:solidFill>
                  <a:srgbClr val="002060"/>
                </a:solidFill>
                <a:latin typeface="Arial"/>
                <a:ea typeface="Arial"/>
                <a:cs typeface="Arial"/>
                <a:sym typeface="Arial"/>
              </a:endParaRPr>
            </a:p>
          </p:txBody>
        </p:sp>
      </p:grpSp>
      <p:sp>
        <p:nvSpPr>
          <p:cNvPr id="466" name="Google Shape;466;ge772736932_0_41"/>
          <p:cNvSpPr/>
          <p:nvPr/>
        </p:nvSpPr>
        <p:spPr>
          <a:xfrm>
            <a:off x="7909635" y="2340987"/>
            <a:ext cx="1157400" cy="83400"/>
          </a:xfrm>
          <a:prstGeom prst="rect">
            <a:avLst/>
          </a:prstGeom>
          <a:solidFill>
            <a:srgbClr val="0B2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7" name="Google Shape;467;ge772736932_0_41"/>
          <p:cNvSpPr txBox="1"/>
          <p:nvPr/>
        </p:nvSpPr>
        <p:spPr>
          <a:xfrm>
            <a:off x="9067177" y="1866800"/>
            <a:ext cx="2793300" cy="1169700"/>
          </a:xfrm>
          <a:prstGeom prst="rect">
            <a:avLst/>
          </a:prstGeom>
          <a:noFill/>
          <a:ln w="38100"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B2E72"/>
              </a:buClr>
              <a:buSzPts val="1200"/>
              <a:buFont typeface="Arial"/>
              <a:buNone/>
            </a:pPr>
            <a:r>
              <a:rPr lang="en-US" b="1" i="1" u="none" strike="noStrike" cap="none">
                <a:solidFill>
                  <a:srgbClr val="0B2E72"/>
                </a:solidFill>
                <a:latin typeface="Arial"/>
                <a:ea typeface="Arial"/>
                <a:cs typeface="Arial"/>
                <a:sym typeface="Arial"/>
              </a:rPr>
              <a:t>Eligible</a:t>
            </a:r>
            <a:r>
              <a:rPr lang="en-US" b="0" i="0" u="none" strike="noStrike" cap="none">
                <a:solidFill>
                  <a:srgbClr val="0B2E72"/>
                </a:solidFill>
                <a:latin typeface="Arial"/>
                <a:ea typeface="Arial"/>
                <a:cs typeface="Arial"/>
                <a:sym typeface="Arial"/>
              </a:rPr>
              <a:t> for AHCCCS who </a:t>
            </a:r>
            <a:r>
              <a:rPr lang="en-US" b="1" i="0" u="sng" strike="noStrike" cap="none">
                <a:solidFill>
                  <a:srgbClr val="0B2E72"/>
                </a:solidFill>
                <a:latin typeface="Arial"/>
                <a:ea typeface="Arial"/>
                <a:cs typeface="Arial"/>
                <a:sym typeface="Arial"/>
              </a:rPr>
              <a:t>met financial and medical requirements</a:t>
            </a:r>
            <a:r>
              <a:rPr lang="en-US" b="0" i="0" u="sng" strike="noStrike" cap="none">
                <a:solidFill>
                  <a:srgbClr val="0B2E72"/>
                </a:solidFill>
                <a:latin typeface="Arial"/>
                <a:ea typeface="Arial"/>
                <a:cs typeface="Arial"/>
                <a:sym typeface="Arial"/>
              </a:rPr>
              <a:t>, </a:t>
            </a:r>
            <a:r>
              <a:rPr lang="en-US" b="1" i="0" u="sng" strike="noStrike" cap="none">
                <a:solidFill>
                  <a:srgbClr val="0B2E72"/>
                </a:solidFill>
                <a:latin typeface="Arial"/>
                <a:ea typeface="Arial"/>
                <a:cs typeface="Arial"/>
                <a:sym typeface="Arial"/>
              </a:rPr>
              <a:t>are developmentally disabled</a:t>
            </a:r>
            <a:r>
              <a:rPr lang="en-US" b="0" i="0" u="sng" strike="noStrike" cap="none">
                <a:solidFill>
                  <a:srgbClr val="0B2E72"/>
                </a:solidFill>
                <a:latin typeface="Arial"/>
                <a:ea typeface="Arial"/>
                <a:cs typeface="Arial"/>
                <a:sym typeface="Arial"/>
              </a:rPr>
              <a:t>, </a:t>
            </a:r>
            <a:r>
              <a:rPr lang="en-US" b="1" i="0" u="sng" strike="noStrike" cap="none">
                <a:solidFill>
                  <a:srgbClr val="0B2E72"/>
                </a:solidFill>
                <a:latin typeface="Arial"/>
                <a:ea typeface="Arial"/>
                <a:cs typeface="Arial"/>
                <a:sym typeface="Arial"/>
              </a:rPr>
              <a:t>and have a medical need</a:t>
            </a:r>
            <a:endParaRPr sz="1600"/>
          </a:p>
        </p:txBody>
      </p:sp>
      <p:sp>
        <p:nvSpPr>
          <p:cNvPr id="468" name="Google Shape;468;ge772736932_0_41"/>
          <p:cNvSpPr/>
          <p:nvPr/>
        </p:nvSpPr>
        <p:spPr>
          <a:xfrm>
            <a:off x="9837668" y="3939987"/>
            <a:ext cx="709200" cy="495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9" name="Google Shape;469;ge772736932_0_41"/>
          <p:cNvSpPr txBox="1"/>
          <p:nvPr/>
        </p:nvSpPr>
        <p:spPr>
          <a:xfrm>
            <a:off x="10546877" y="3364425"/>
            <a:ext cx="1645200" cy="13854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200"/>
              <a:buFont typeface="Arial"/>
              <a:buNone/>
            </a:pPr>
            <a:r>
              <a:rPr lang="en-US">
                <a:solidFill>
                  <a:srgbClr val="C00000"/>
                </a:solidFill>
                <a:latin typeface="Arial"/>
                <a:ea typeface="Arial"/>
                <a:cs typeface="Arial"/>
                <a:sym typeface="Arial"/>
              </a:rPr>
              <a:t>Enrolled</a:t>
            </a:r>
            <a:r>
              <a:rPr lang="en-US" b="0" i="0" u="none" strike="noStrike" cap="none">
                <a:solidFill>
                  <a:srgbClr val="C00000"/>
                </a:solidFill>
                <a:latin typeface="Arial"/>
                <a:ea typeface="Arial"/>
                <a:cs typeface="Arial"/>
                <a:sym typeface="Arial"/>
              </a:rPr>
              <a:t> in the AHCCCS Medical Benefits program, but </a:t>
            </a:r>
            <a:r>
              <a:rPr lang="en-US" b="1" i="1" u="none" strike="noStrike" cap="none">
                <a:solidFill>
                  <a:srgbClr val="C00000"/>
                </a:solidFill>
                <a:latin typeface="Arial"/>
                <a:ea typeface="Arial"/>
                <a:cs typeface="Arial"/>
                <a:sym typeface="Arial"/>
              </a:rPr>
              <a:t>are not eligible for ALTCS</a:t>
            </a:r>
            <a:endParaRPr sz="1300" b="1" i="1" u="none" strike="noStrike" cap="none">
              <a:solidFill>
                <a:srgbClr val="000000"/>
              </a:solidFill>
              <a:latin typeface="Arial"/>
              <a:ea typeface="Arial"/>
              <a:cs typeface="Arial"/>
              <a:sym typeface="Arial"/>
            </a:endParaRPr>
          </a:p>
        </p:txBody>
      </p:sp>
      <p:sp>
        <p:nvSpPr>
          <p:cNvPr id="470" name="Google Shape;470;ge772736932_0_41"/>
          <p:cNvSpPr txBox="1"/>
          <p:nvPr/>
        </p:nvSpPr>
        <p:spPr>
          <a:xfrm>
            <a:off x="9150679" y="4899636"/>
            <a:ext cx="2271300" cy="1385400"/>
          </a:xfrm>
          <a:prstGeom prst="rect">
            <a:avLst/>
          </a:prstGeom>
          <a:noFill/>
          <a:ln w="38100"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200"/>
              <a:buFont typeface="Arial"/>
              <a:buNone/>
            </a:pPr>
            <a:r>
              <a:rPr lang="en-US" b="0" i="0" u="none" strike="noStrike" cap="none">
                <a:solidFill>
                  <a:srgbClr val="7F7F7F"/>
                </a:solidFill>
                <a:latin typeface="Arial"/>
                <a:ea typeface="Arial"/>
                <a:cs typeface="Arial"/>
                <a:sym typeface="Arial"/>
              </a:rPr>
              <a:t>DDD provides support coordination for people who are </a:t>
            </a:r>
            <a:r>
              <a:rPr lang="en-US" b="1" i="1" u="none" strike="noStrike" cap="none">
                <a:solidFill>
                  <a:srgbClr val="7F7F7F"/>
                </a:solidFill>
                <a:latin typeface="Arial"/>
                <a:ea typeface="Arial"/>
                <a:cs typeface="Arial"/>
                <a:sym typeface="Arial"/>
              </a:rPr>
              <a:t>DDD eligible</a:t>
            </a:r>
            <a:r>
              <a:rPr lang="en-US" b="0" i="0" u="none" strike="noStrike" cap="none">
                <a:solidFill>
                  <a:srgbClr val="7F7F7F"/>
                </a:solidFill>
                <a:latin typeface="Arial"/>
                <a:ea typeface="Arial"/>
                <a:cs typeface="Arial"/>
                <a:sym typeface="Arial"/>
              </a:rPr>
              <a:t>, but </a:t>
            </a:r>
            <a:r>
              <a:rPr lang="en-US" b="1" i="1" u="none" strike="noStrike" cap="none">
                <a:solidFill>
                  <a:srgbClr val="7F7F7F"/>
                </a:solidFill>
                <a:latin typeface="Arial"/>
                <a:ea typeface="Arial"/>
                <a:cs typeface="Arial"/>
                <a:sym typeface="Arial"/>
              </a:rPr>
              <a:t>do not </a:t>
            </a:r>
            <a:r>
              <a:rPr lang="en-US" b="0" i="0" u="none" strike="noStrike" cap="none">
                <a:solidFill>
                  <a:srgbClr val="7F7F7F"/>
                </a:solidFill>
                <a:latin typeface="Arial"/>
                <a:ea typeface="Arial"/>
                <a:cs typeface="Arial"/>
                <a:sym typeface="Arial"/>
              </a:rPr>
              <a:t>qualify for the Arizona Long Term Care System (ALTCS)</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e772736932_0_66"/>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DDD Current Vaccination Data 07/15/2021</a:t>
            </a:r>
            <a:br>
              <a:rPr lang="en-US"/>
            </a:br>
            <a:r>
              <a:rPr lang="en-US"/>
              <a:t>All Eligible DDD Members</a:t>
            </a:r>
            <a:endParaRPr/>
          </a:p>
        </p:txBody>
      </p:sp>
      <p:grpSp>
        <p:nvGrpSpPr>
          <p:cNvPr id="477" name="Google Shape;477;ge772736932_0_66"/>
          <p:cNvGrpSpPr/>
          <p:nvPr/>
        </p:nvGrpSpPr>
        <p:grpSpPr>
          <a:xfrm>
            <a:off x="385147" y="2841767"/>
            <a:ext cx="11706341" cy="3620408"/>
            <a:chOff x="558406" y="2702973"/>
            <a:chExt cx="11706341" cy="3620408"/>
          </a:xfrm>
        </p:grpSpPr>
        <p:grpSp>
          <p:nvGrpSpPr>
            <p:cNvPr id="478" name="Google Shape;478;ge772736932_0_66"/>
            <p:cNvGrpSpPr/>
            <p:nvPr/>
          </p:nvGrpSpPr>
          <p:grpSpPr>
            <a:xfrm>
              <a:off x="558406" y="2702973"/>
              <a:ext cx="4092709" cy="3609650"/>
              <a:chOff x="575153" y="1484743"/>
              <a:chExt cx="4171126" cy="3716690"/>
            </a:xfrm>
          </p:grpSpPr>
          <p:grpSp>
            <p:nvGrpSpPr>
              <p:cNvPr id="479" name="Google Shape;479;ge772736932_0_66"/>
              <p:cNvGrpSpPr/>
              <p:nvPr/>
            </p:nvGrpSpPr>
            <p:grpSpPr>
              <a:xfrm>
                <a:off x="2506779" y="1484743"/>
                <a:ext cx="2239500" cy="2214000"/>
                <a:chOff x="2506779" y="1484743"/>
                <a:chExt cx="2239500" cy="2214000"/>
              </a:xfrm>
            </p:grpSpPr>
            <p:sp>
              <p:nvSpPr>
                <p:cNvPr id="480" name="Google Shape;480;ge772736932_0_66"/>
                <p:cNvSpPr/>
                <p:nvPr/>
              </p:nvSpPr>
              <p:spPr>
                <a:xfrm>
                  <a:off x="2506779" y="1484743"/>
                  <a:ext cx="2239500" cy="2214000"/>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1" name="Google Shape;481;ge772736932_0_66"/>
                <p:cNvSpPr txBox="1"/>
                <p:nvPr/>
              </p:nvSpPr>
              <p:spPr>
                <a:xfrm>
                  <a:off x="2754646" y="2098696"/>
                  <a:ext cx="1743600" cy="91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a:solidFill>
                        <a:srgbClr val="FFFFFF"/>
                      </a:solidFill>
                      <a:latin typeface="Arial"/>
                      <a:ea typeface="Arial"/>
                      <a:cs typeface="Arial"/>
                      <a:sym typeface="Arial"/>
                    </a:rPr>
                    <a:t>6,983</a:t>
                  </a:r>
                  <a:endParaRPr sz="32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First Dose</a:t>
                  </a:r>
                  <a:endParaRPr sz="1800" b="0" i="0" u="none" strike="noStrike" cap="none">
                    <a:solidFill>
                      <a:srgbClr val="FFFFFF"/>
                    </a:solidFill>
                    <a:latin typeface="Arial"/>
                    <a:ea typeface="Arial"/>
                    <a:cs typeface="Arial"/>
                    <a:sym typeface="Arial"/>
                  </a:endParaRPr>
                </a:p>
              </p:txBody>
            </p:sp>
          </p:grpSp>
          <p:grpSp>
            <p:nvGrpSpPr>
              <p:cNvPr id="482" name="Google Shape;482;ge772736932_0_66"/>
              <p:cNvGrpSpPr/>
              <p:nvPr/>
            </p:nvGrpSpPr>
            <p:grpSpPr>
              <a:xfrm>
                <a:off x="575153" y="2098696"/>
                <a:ext cx="2374200" cy="2368800"/>
                <a:chOff x="575153" y="1724228"/>
                <a:chExt cx="2374200" cy="2368800"/>
              </a:xfrm>
            </p:grpSpPr>
            <p:sp>
              <p:nvSpPr>
                <p:cNvPr id="483" name="Google Shape;483;ge772736932_0_66"/>
                <p:cNvSpPr/>
                <p:nvPr/>
              </p:nvSpPr>
              <p:spPr>
                <a:xfrm>
                  <a:off x="575153" y="1724228"/>
                  <a:ext cx="2374200" cy="2368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4" name="Google Shape;484;ge772736932_0_66"/>
                <p:cNvSpPr txBox="1"/>
                <p:nvPr/>
              </p:nvSpPr>
              <p:spPr>
                <a:xfrm>
                  <a:off x="1017613" y="2493129"/>
                  <a:ext cx="1489200" cy="85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sng" strike="noStrike" cap="none">
                      <a:solidFill>
                        <a:srgbClr val="FFFFFF"/>
                      </a:solidFill>
                      <a:latin typeface="Arial"/>
                      <a:ea typeface="Arial"/>
                      <a:cs typeface="Arial"/>
                      <a:sym typeface="Arial"/>
                    </a:rPr>
                    <a:t>Moderna Vaccine</a:t>
                  </a:r>
                  <a:endParaRPr/>
                </a:p>
              </p:txBody>
            </p:sp>
          </p:grpSp>
          <p:grpSp>
            <p:nvGrpSpPr>
              <p:cNvPr id="485" name="Google Shape;485;ge772736932_0_66"/>
              <p:cNvGrpSpPr/>
              <p:nvPr/>
            </p:nvGrpSpPr>
            <p:grpSpPr>
              <a:xfrm>
                <a:off x="2229379" y="3257098"/>
                <a:ext cx="1958219" cy="1944335"/>
                <a:chOff x="2272003" y="3360569"/>
                <a:chExt cx="2239500" cy="2214000"/>
              </a:xfrm>
            </p:grpSpPr>
            <p:sp>
              <p:nvSpPr>
                <p:cNvPr id="486" name="Google Shape;486;ge772736932_0_66"/>
                <p:cNvSpPr/>
                <p:nvPr/>
              </p:nvSpPr>
              <p:spPr>
                <a:xfrm>
                  <a:off x="2272003" y="3360569"/>
                  <a:ext cx="2239500" cy="2214000"/>
                </a:xfrm>
                <a:prstGeom prst="ellipse">
                  <a:avLst/>
                </a:prstGeom>
                <a:solidFill>
                  <a:srgbClr val="00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7" name="Google Shape;487;ge772736932_0_66"/>
                <p:cNvSpPr txBox="1"/>
                <p:nvPr/>
              </p:nvSpPr>
              <p:spPr>
                <a:xfrm>
                  <a:off x="2589230" y="3817738"/>
                  <a:ext cx="1566600" cy="1407600"/>
                </a:xfrm>
                <a:prstGeom prst="rect">
                  <a:avLst/>
                </a:prstGeom>
                <a:solidFill>
                  <a:srgbClr val="00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6,367</a:t>
                  </a:r>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Second Dose</a:t>
                  </a:r>
                  <a:endParaRPr sz="1800" b="0" i="0" u="none" strike="noStrike" cap="none">
                    <a:solidFill>
                      <a:srgbClr val="000000"/>
                    </a:solidFill>
                    <a:latin typeface="Arial"/>
                    <a:ea typeface="Arial"/>
                    <a:cs typeface="Arial"/>
                    <a:sym typeface="Arial"/>
                  </a:endParaRPr>
                </a:p>
              </p:txBody>
            </p:sp>
          </p:grpSp>
        </p:grpSp>
        <p:grpSp>
          <p:nvGrpSpPr>
            <p:cNvPr id="488" name="Google Shape;488;ge772736932_0_66"/>
            <p:cNvGrpSpPr/>
            <p:nvPr/>
          </p:nvGrpSpPr>
          <p:grpSpPr>
            <a:xfrm>
              <a:off x="4923214" y="2780260"/>
              <a:ext cx="4071853" cy="3543121"/>
              <a:chOff x="575153" y="1484743"/>
              <a:chExt cx="4171126" cy="3716690"/>
            </a:xfrm>
          </p:grpSpPr>
          <p:grpSp>
            <p:nvGrpSpPr>
              <p:cNvPr id="489" name="Google Shape;489;ge772736932_0_66"/>
              <p:cNvGrpSpPr/>
              <p:nvPr/>
            </p:nvGrpSpPr>
            <p:grpSpPr>
              <a:xfrm>
                <a:off x="2506779" y="1484743"/>
                <a:ext cx="2239500" cy="2214000"/>
                <a:chOff x="2506779" y="1484743"/>
                <a:chExt cx="2239500" cy="2214000"/>
              </a:xfrm>
            </p:grpSpPr>
            <p:sp>
              <p:nvSpPr>
                <p:cNvPr id="490" name="Google Shape;490;ge772736932_0_66"/>
                <p:cNvSpPr/>
                <p:nvPr/>
              </p:nvSpPr>
              <p:spPr>
                <a:xfrm>
                  <a:off x="2506779" y="1484743"/>
                  <a:ext cx="2239500" cy="2214000"/>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1" name="Google Shape;491;ge772736932_0_66"/>
                <p:cNvSpPr txBox="1"/>
                <p:nvPr/>
              </p:nvSpPr>
              <p:spPr>
                <a:xfrm>
                  <a:off x="2754646" y="2098696"/>
                  <a:ext cx="1743600" cy="93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6,837</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First Dose</a:t>
                  </a:r>
                  <a:endParaRPr sz="1800" b="0" i="0" u="none" strike="noStrike" cap="none">
                    <a:solidFill>
                      <a:srgbClr val="FFFFFF"/>
                    </a:solidFill>
                    <a:latin typeface="Arial"/>
                    <a:ea typeface="Arial"/>
                    <a:cs typeface="Arial"/>
                    <a:sym typeface="Arial"/>
                  </a:endParaRPr>
                </a:p>
              </p:txBody>
            </p:sp>
          </p:grpSp>
          <p:grpSp>
            <p:nvGrpSpPr>
              <p:cNvPr id="492" name="Google Shape;492;ge772736932_0_66"/>
              <p:cNvGrpSpPr/>
              <p:nvPr/>
            </p:nvGrpSpPr>
            <p:grpSpPr>
              <a:xfrm>
                <a:off x="575153" y="2098696"/>
                <a:ext cx="2374200" cy="2368800"/>
                <a:chOff x="575153" y="1724228"/>
                <a:chExt cx="2374200" cy="2368800"/>
              </a:xfrm>
            </p:grpSpPr>
            <p:sp>
              <p:nvSpPr>
                <p:cNvPr id="493" name="Google Shape;493;ge772736932_0_66"/>
                <p:cNvSpPr/>
                <p:nvPr/>
              </p:nvSpPr>
              <p:spPr>
                <a:xfrm>
                  <a:off x="575153" y="1724228"/>
                  <a:ext cx="2374200" cy="2368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4" name="Google Shape;494;ge772736932_0_66"/>
                <p:cNvSpPr txBox="1"/>
                <p:nvPr/>
              </p:nvSpPr>
              <p:spPr>
                <a:xfrm>
                  <a:off x="884064" y="2393334"/>
                  <a:ext cx="1489200" cy="87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sng" strike="noStrike" cap="none">
                      <a:solidFill>
                        <a:srgbClr val="FFFFFF"/>
                      </a:solidFill>
                      <a:latin typeface="Arial"/>
                      <a:ea typeface="Arial"/>
                      <a:cs typeface="Arial"/>
                      <a:sym typeface="Arial"/>
                    </a:rPr>
                    <a:t>Pfizer</a:t>
                  </a:r>
                  <a:endParaRPr/>
                </a:p>
                <a:p>
                  <a:pPr marL="0" marR="0" lvl="0" indent="0" algn="ctr" rtl="0">
                    <a:lnSpc>
                      <a:spcPct val="100000"/>
                    </a:lnSpc>
                    <a:spcBef>
                      <a:spcPts val="0"/>
                    </a:spcBef>
                    <a:spcAft>
                      <a:spcPts val="0"/>
                    </a:spcAft>
                    <a:buClr>
                      <a:srgbClr val="FFFFFF"/>
                    </a:buClr>
                    <a:buSzPts val="2400"/>
                    <a:buFont typeface="Arial"/>
                    <a:buNone/>
                  </a:pPr>
                  <a:r>
                    <a:rPr lang="en-US" sz="2400" b="1" i="0" u="sng" strike="noStrike" cap="none">
                      <a:solidFill>
                        <a:srgbClr val="FFFFFF"/>
                      </a:solidFill>
                      <a:latin typeface="Arial"/>
                      <a:ea typeface="Arial"/>
                      <a:cs typeface="Arial"/>
                      <a:sym typeface="Arial"/>
                    </a:rPr>
                    <a:t>Vaccine</a:t>
                  </a:r>
                  <a:endParaRPr/>
                </a:p>
              </p:txBody>
            </p:sp>
          </p:grpSp>
          <p:grpSp>
            <p:nvGrpSpPr>
              <p:cNvPr id="495" name="Google Shape;495;ge772736932_0_66"/>
              <p:cNvGrpSpPr/>
              <p:nvPr/>
            </p:nvGrpSpPr>
            <p:grpSpPr>
              <a:xfrm>
                <a:off x="2229379" y="3257098"/>
                <a:ext cx="1958219" cy="1944335"/>
                <a:chOff x="2272003" y="3360569"/>
                <a:chExt cx="2239500" cy="2214000"/>
              </a:xfrm>
            </p:grpSpPr>
            <p:sp>
              <p:nvSpPr>
                <p:cNvPr id="496" name="Google Shape;496;ge772736932_0_66"/>
                <p:cNvSpPr/>
                <p:nvPr/>
              </p:nvSpPr>
              <p:spPr>
                <a:xfrm>
                  <a:off x="2272003" y="3360569"/>
                  <a:ext cx="2239500" cy="2214000"/>
                </a:xfrm>
                <a:prstGeom prst="ellipse">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7" name="Google Shape;497;ge772736932_0_66"/>
                <p:cNvSpPr txBox="1"/>
                <p:nvPr/>
              </p:nvSpPr>
              <p:spPr>
                <a:xfrm>
                  <a:off x="2589230" y="3817738"/>
                  <a:ext cx="1566600" cy="143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6,090</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Second Dose</a:t>
                  </a:r>
                  <a:endParaRPr sz="1800" b="0" i="0" u="none" strike="noStrike" cap="none">
                    <a:solidFill>
                      <a:srgbClr val="FFFFFF"/>
                    </a:solidFill>
                    <a:latin typeface="Arial"/>
                    <a:ea typeface="Arial"/>
                    <a:cs typeface="Arial"/>
                    <a:sym typeface="Arial"/>
                  </a:endParaRPr>
                </a:p>
              </p:txBody>
            </p:sp>
          </p:grpSp>
        </p:grpSp>
        <p:grpSp>
          <p:nvGrpSpPr>
            <p:cNvPr id="498" name="Google Shape;498;ge772736932_0_66"/>
            <p:cNvGrpSpPr/>
            <p:nvPr/>
          </p:nvGrpSpPr>
          <p:grpSpPr>
            <a:xfrm>
              <a:off x="9265846" y="3058005"/>
              <a:ext cx="2998900" cy="3223634"/>
              <a:chOff x="9634245" y="3026750"/>
              <a:chExt cx="2998900" cy="3223634"/>
            </a:xfrm>
          </p:grpSpPr>
          <p:sp>
            <p:nvSpPr>
              <p:cNvPr id="499" name="Google Shape;499;ge772736932_0_66"/>
              <p:cNvSpPr/>
              <p:nvPr/>
            </p:nvSpPr>
            <p:spPr>
              <a:xfrm>
                <a:off x="9634245" y="3026750"/>
                <a:ext cx="2329500" cy="230070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0" name="Google Shape;500;ge772736932_0_66"/>
              <p:cNvSpPr txBox="1"/>
              <p:nvPr/>
            </p:nvSpPr>
            <p:spPr>
              <a:xfrm>
                <a:off x="9873745" y="3507196"/>
                <a:ext cx="18090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sng" strike="noStrike" cap="none">
                    <a:solidFill>
                      <a:srgbClr val="FFFFFF"/>
                    </a:solidFill>
                    <a:latin typeface="Arial"/>
                    <a:ea typeface="Arial"/>
                    <a:cs typeface="Arial"/>
                    <a:sym typeface="Arial"/>
                  </a:rPr>
                  <a:t>Janssen/ J&amp;J</a:t>
                </a:r>
                <a:endParaRPr/>
              </a:p>
              <a:p>
                <a:pPr marL="0" marR="0" lvl="0" indent="0" algn="ctr" rtl="0">
                  <a:lnSpc>
                    <a:spcPct val="100000"/>
                  </a:lnSpc>
                  <a:spcBef>
                    <a:spcPts val="0"/>
                  </a:spcBef>
                  <a:spcAft>
                    <a:spcPts val="0"/>
                  </a:spcAft>
                  <a:buClr>
                    <a:schemeClr val="dk1"/>
                  </a:buClr>
                  <a:buSzPts val="2400"/>
                  <a:buFont typeface="Arial"/>
                  <a:buNone/>
                </a:pPr>
                <a:endParaRPr sz="2400" b="1" i="0" u="sng"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sng" strike="noStrike" cap="none">
                  <a:solidFill>
                    <a:srgbClr val="FFFFFF"/>
                  </a:solidFill>
                  <a:latin typeface="Arial"/>
                  <a:ea typeface="Arial"/>
                  <a:cs typeface="Arial"/>
                  <a:sym typeface="Arial"/>
                </a:endParaRPr>
              </a:p>
            </p:txBody>
          </p:sp>
          <p:grpSp>
            <p:nvGrpSpPr>
              <p:cNvPr id="501" name="Google Shape;501;ge772736932_0_66"/>
              <p:cNvGrpSpPr/>
              <p:nvPr/>
            </p:nvGrpSpPr>
            <p:grpSpPr>
              <a:xfrm>
                <a:off x="10711945" y="4362184"/>
                <a:ext cx="1921200" cy="1888200"/>
                <a:chOff x="10711945" y="4673021"/>
                <a:chExt cx="1921200" cy="1888200"/>
              </a:xfrm>
            </p:grpSpPr>
            <p:sp>
              <p:nvSpPr>
                <p:cNvPr id="502" name="Google Shape;502;ge772736932_0_66"/>
                <p:cNvSpPr/>
                <p:nvPr/>
              </p:nvSpPr>
              <p:spPr>
                <a:xfrm>
                  <a:off x="10711945" y="4673021"/>
                  <a:ext cx="1921200" cy="1888200"/>
                </a:xfrm>
                <a:prstGeom prst="ellipse">
                  <a:avLst/>
                </a:prstGeom>
                <a:solidFill>
                  <a:srgbClr val="00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3" name="Google Shape;503;ge772736932_0_66"/>
                <p:cNvSpPr txBox="1"/>
                <p:nvPr/>
              </p:nvSpPr>
              <p:spPr>
                <a:xfrm>
                  <a:off x="10984118" y="5062967"/>
                  <a:ext cx="1344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1,062</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Single Dose</a:t>
                  </a:r>
                  <a:endParaRPr sz="1200" b="0" i="0" u="none" strike="noStrike" cap="none">
                    <a:solidFill>
                      <a:srgbClr val="FFFFFF"/>
                    </a:solidFill>
                    <a:latin typeface="Arial"/>
                    <a:ea typeface="Arial"/>
                    <a:cs typeface="Arial"/>
                    <a:sym typeface="Arial"/>
                  </a:endParaRPr>
                </a:p>
              </p:txBody>
            </p:sp>
          </p:grpSp>
        </p:grpSp>
      </p:grpSp>
      <p:sp>
        <p:nvSpPr>
          <p:cNvPr id="504" name="Google Shape;504;ge772736932_0_66"/>
          <p:cNvSpPr/>
          <p:nvPr/>
        </p:nvSpPr>
        <p:spPr>
          <a:xfrm>
            <a:off x="2633910" y="1383481"/>
            <a:ext cx="6539400" cy="14583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1" u="sng">
                <a:solidFill>
                  <a:srgbClr val="002060"/>
                </a:solidFill>
                <a:latin typeface="Arial"/>
                <a:ea typeface="Arial"/>
                <a:cs typeface="Arial"/>
                <a:sym typeface="Arial"/>
              </a:rPr>
              <a:t>47% </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Eligible DDD Population </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Fully Vaccinated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e772736932_0_99"/>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Survey Campaign</a:t>
            </a:r>
            <a:endParaRPr/>
          </a:p>
        </p:txBody>
      </p:sp>
      <p:grpSp>
        <p:nvGrpSpPr>
          <p:cNvPr id="510" name="Google Shape;510;ge772736932_0_99"/>
          <p:cNvGrpSpPr/>
          <p:nvPr/>
        </p:nvGrpSpPr>
        <p:grpSpPr>
          <a:xfrm>
            <a:off x="304795" y="1785274"/>
            <a:ext cx="7698152" cy="4295545"/>
            <a:chOff x="263414" y="1367161"/>
            <a:chExt cx="9596300" cy="5035809"/>
          </a:xfrm>
        </p:grpSpPr>
        <p:sp>
          <p:nvSpPr>
            <p:cNvPr id="511" name="Google Shape;511;ge772736932_0_99"/>
            <p:cNvSpPr/>
            <p:nvPr/>
          </p:nvSpPr>
          <p:spPr>
            <a:xfrm>
              <a:off x="3300549" y="5421232"/>
              <a:ext cx="1798500" cy="1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2" name="Google Shape;512;ge772736932_0_99"/>
            <p:cNvSpPr/>
            <p:nvPr/>
          </p:nvSpPr>
          <p:spPr>
            <a:xfrm>
              <a:off x="4266587" y="3906197"/>
              <a:ext cx="2726400" cy="83400"/>
            </a:xfrm>
            <a:prstGeom prst="rect">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3" name="Google Shape;513;ge772736932_0_99"/>
            <p:cNvSpPr/>
            <p:nvPr/>
          </p:nvSpPr>
          <p:spPr>
            <a:xfrm>
              <a:off x="3945924" y="2290814"/>
              <a:ext cx="1157400" cy="83400"/>
            </a:xfrm>
            <a:prstGeom prst="rect">
              <a:avLst/>
            </a:prstGeom>
            <a:solidFill>
              <a:srgbClr val="0B2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14" name="Google Shape;514;ge772736932_0_99"/>
            <p:cNvGrpSpPr/>
            <p:nvPr/>
          </p:nvGrpSpPr>
          <p:grpSpPr>
            <a:xfrm>
              <a:off x="263414" y="1367161"/>
              <a:ext cx="4261200" cy="4394400"/>
              <a:chOff x="263414" y="1367161"/>
              <a:chExt cx="4261200" cy="4394400"/>
            </a:xfrm>
          </p:grpSpPr>
          <p:sp>
            <p:nvSpPr>
              <p:cNvPr id="515" name="Google Shape;515;ge772736932_0_99"/>
              <p:cNvSpPr/>
              <p:nvPr/>
            </p:nvSpPr>
            <p:spPr>
              <a:xfrm>
                <a:off x="263414" y="1367161"/>
                <a:ext cx="4261200" cy="4394400"/>
              </a:xfrm>
              <a:prstGeom prst="donut">
                <a:avLst>
                  <a:gd name="adj" fmla="val 6665"/>
                </a:avLst>
              </a:prstGeom>
              <a:solidFill>
                <a:srgbClr val="54813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6" name="Google Shape;516;ge772736932_0_99"/>
              <p:cNvSpPr txBox="1"/>
              <p:nvPr/>
            </p:nvSpPr>
            <p:spPr>
              <a:xfrm>
                <a:off x="1004341" y="2329739"/>
                <a:ext cx="2734200" cy="25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48135"/>
                  </a:buClr>
                  <a:buSzPts val="2800"/>
                  <a:buFont typeface="Arial"/>
                  <a:buNone/>
                </a:pPr>
                <a:r>
                  <a:rPr lang="en-US" sz="2800" b="0" i="0" u="none" strike="noStrike" cap="none">
                    <a:solidFill>
                      <a:srgbClr val="548135"/>
                    </a:solidFill>
                    <a:latin typeface="Arial"/>
                    <a:ea typeface="Arial"/>
                    <a:cs typeface="Arial"/>
                    <a:sym typeface="Arial"/>
                  </a:rPr>
                  <a:t>18,786</a:t>
                </a:r>
                <a:endParaRPr/>
              </a:p>
              <a:p>
                <a:pPr marL="0" marR="0" lvl="0" indent="0" algn="ctr" rtl="0">
                  <a:lnSpc>
                    <a:spcPct val="100000"/>
                  </a:lnSpc>
                  <a:spcBef>
                    <a:spcPts val="0"/>
                  </a:spcBef>
                  <a:spcAft>
                    <a:spcPts val="0"/>
                  </a:spcAft>
                  <a:buClr>
                    <a:srgbClr val="548135"/>
                  </a:buClr>
                  <a:buSzPts val="1800"/>
                  <a:buFont typeface="Times New Roman"/>
                  <a:buNone/>
                </a:pPr>
                <a:r>
                  <a:rPr lang="en-US" sz="1800" b="1" i="0" u="none" strike="noStrike" cap="none">
                    <a:solidFill>
                      <a:srgbClr val="548135"/>
                    </a:solidFill>
                    <a:latin typeface="Times New Roman"/>
                    <a:ea typeface="Times New Roman"/>
                    <a:cs typeface="Times New Roman"/>
                    <a:sym typeface="Times New Roman"/>
                  </a:rPr>
                  <a:t>≥ 16 Years of Age</a:t>
                </a:r>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548135"/>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548135"/>
                  </a:buClr>
                  <a:buSzPts val="1800"/>
                  <a:buFont typeface="Times New Roman"/>
                  <a:buNone/>
                </a:pPr>
                <a:r>
                  <a:rPr lang="en-US" sz="1800" b="1" i="1" u="sng" strike="noStrike" cap="none">
                    <a:solidFill>
                      <a:srgbClr val="548135"/>
                    </a:solidFill>
                    <a:latin typeface="Times New Roman"/>
                    <a:ea typeface="Times New Roman"/>
                    <a:cs typeface="Times New Roman"/>
                    <a:sym typeface="Times New Roman"/>
                  </a:rPr>
                  <a:t>Vaccine Eligible DDD Population Identified with No Vaccine Doses Given</a:t>
                </a:r>
                <a:endParaRPr sz="1800" b="1" i="1" u="sng" strike="noStrike" cap="none">
                  <a:solidFill>
                    <a:srgbClr val="548135"/>
                  </a:solidFill>
                  <a:latin typeface="Arial"/>
                  <a:ea typeface="Arial"/>
                  <a:cs typeface="Arial"/>
                  <a:sym typeface="Arial"/>
                </a:endParaRPr>
              </a:p>
            </p:txBody>
          </p:sp>
        </p:grpSp>
        <p:grpSp>
          <p:nvGrpSpPr>
            <p:cNvPr id="517" name="Google Shape;517;ge772736932_0_99"/>
            <p:cNvGrpSpPr/>
            <p:nvPr/>
          </p:nvGrpSpPr>
          <p:grpSpPr>
            <a:xfrm>
              <a:off x="5060502" y="1523580"/>
              <a:ext cx="2938524" cy="1748971"/>
              <a:chOff x="263414" y="1367161"/>
              <a:chExt cx="4261200" cy="4394400"/>
            </a:xfrm>
          </p:grpSpPr>
          <p:sp>
            <p:nvSpPr>
              <p:cNvPr id="518" name="Google Shape;518;ge772736932_0_99"/>
              <p:cNvSpPr/>
              <p:nvPr/>
            </p:nvSpPr>
            <p:spPr>
              <a:xfrm>
                <a:off x="263414" y="1367161"/>
                <a:ext cx="4261200" cy="4394400"/>
              </a:xfrm>
              <a:prstGeom prst="donut">
                <a:avLst>
                  <a:gd name="adj" fmla="val 6665"/>
                </a:avLst>
              </a:prstGeom>
              <a:solidFill>
                <a:srgbClr val="0B2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9" name="Google Shape;519;ge772736932_0_99"/>
              <p:cNvSpPr txBox="1"/>
              <p:nvPr/>
            </p:nvSpPr>
            <p:spPr>
              <a:xfrm>
                <a:off x="864532" y="2535235"/>
                <a:ext cx="2929500" cy="262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Arial"/>
                  <a:buNone/>
                </a:pPr>
                <a:r>
                  <a:rPr lang="en-US" sz="2800" b="0" i="0" u="none" strike="noStrike" cap="none">
                    <a:solidFill>
                      <a:srgbClr val="002060"/>
                    </a:solidFill>
                    <a:latin typeface="Arial"/>
                    <a:ea typeface="Arial"/>
                    <a:cs typeface="Arial"/>
                    <a:sym typeface="Arial"/>
                  </a:rPr>
                  <a:t>16,428</a:t>
                </a:r>
                <a:endParaRPr/>
              </a:p>
              <a:p>
                <a:pPr marL="0" marR="0" lvl="0" indent="0" algn="ctr" rtl="0">
                  <a:lnSpc>
                    <a:spcPct val="100000"/>
                  </a:lnSpc>
                  <a:spcBef>
                    <a:spcPts val="0"/>
                  </a:spcBef>
                  <a:spcAft>
                    <a:spcPts val="0"/>
                  </a:spcAft>
                  <a:buClr>
                    <a:srgbClr val="002060"/>
                  </a:buClr>
                  <a:buSzPts val="2400"/>
                  <a:buFont typeface="Arial"/>
                  <a:buNone/>
                </a:pPr>
                <a:r>
                  <a:rPr lang="en-US" sz="2400" b="1" i="1" u="none" strike="noStrike" cap="none">
                    <a:solidFill>
                      <a:srgbClr val="002060"/>
                    </a:solidFill>
                    <a:latin typeface="Arial"/>
                    <a:ea typeface="Arial"/>
                    <a:cs typeface="Arial"/>
                    <a:sym typeface="Arial"/>
                  </a:rPr>
                  <a:t>LTC</a:t>
                </a:r>
                <a:endParaRPr sz="1600" b="1" i="1" u="none" strike="noStrike" cap="none">
                  <a:solidFill>
                    <a:srgbClr val="002060"/>
                  </a:solidFill>
                  <a:latin typeface="Arial"/>
                  <a:ea typeface="Arial"/>
                  <a:cs typeface="Arial"/>
                  <a:sym typeface="Arial"/>
                </a:endParaRPr>
              </a:p>
            </p:txBody>
          </p:sp>
        </p:grpSp>
        <p:grpSp>
          <p:nvGrpSpPr>
            <p:cNvPr id="520" name="Google Shape;520;ge772736932_0_99"/>
            <p:cNvGrpSpPr/>
            <p:nvPr/>
          </p:nvGrpSpPr>
          <p:grpSpPr>
            <a:xfrm>
              <a:off x="6921190" y="3115040"/>
              <a:ext cx="2938524" cy="1748971"/>
              <a:chOff x="263414" y="1367161"/>
              <a:chExt cx="4261200" cy="4394400"/>
            </a:xfrm>
          </p:grpSpPr>
          <p:sp>
            <p:nvSpPr>
              <p:cNvPr id="521" name="Google Shape;521;ge772736932_0_99"/>
              <p:cNvSpPr/>
              <p:nvPr/>
            </p:nvSpPr>
            <p:spPr>
              <a:xfrm>
                <a:off x="263414" y="1367161"/>
                <a:ext cx="4261200" cy="4394400"/>
              </a:xfrm>
              <a:prstGeom prst="donut">
                <a:avLst>
                  <a:gd name="adj" fmla="val 6665"/>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2" name="Google Shape;522;ge772736932_0_99"/>
              <p:cNvSpPr txBox="1"/>
              <p:nvPr/>
            </p:nvSpPr>
            <p:spPr>
              <a:xfrm>
                <a:off x="901110" y="2290943"/>
                <a:ext cx="2929500" cy="281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000"/>
                  <a:buFont typeface="Arial"/>
                  <a:buNone/>
                </a:pPr>
                <a:r>
                  <a:rPr lang="en-US" sz="2000" b="0" i="0" u="none" strike="noStrike" cap="none">
                    <a:solidFill>
                      <a:srgbClr val="C00000"/>
                    </a:solidFill>
                    <a:latin typeface="Arial"/>
                    <a:ea typeface="Arial"/>
                    <a:cs typeface="Arial"/>
                    <a:sym typeface="Arial"/>
                  </a:rPr>
                  <a:t>1,563</a:t>
                </a:r>
                <a:endParaRPr/>
              </a:p>
              <a:p>
                <a:pPr marL="0" marR="0" lvl="0" indent="0" algn="ctr" rtl="0">
                  <a:lnSpc>
                    <a:spcPct val="100000"/>
                  </a:lnSpc>
                  <a:spcBef>
                    <a:spcPts val="0"/>
                  </a:spcBef>
                  <a:spcAft>
                    <a:spcPts val="0"/>
                  </a:spcAft>
                  <a:buClr>
                    <a:srgbClr val="C00000"/>
                  </a:buClr>
                  <a:buSzPts val="1800"/>
                  <a:buFont typeface="Arial"/>
                  <a:buNone/>
                </a:pPr>
                <a:r>
                  <a:rPr lang="en-US" sz="1800" b="1" i="1" u="none" strike="noStrike" cap="none">
                    <a:solidFill>
                      <a:srgbClr val="C00000"/>
                    </a:solidFill>
                    <a:latin typeface="Arial"/>
                    <a:ea typeface="Arial"/>
                    <a:cs typeface="Arial"/>
                    <a:sym typeface="Arial"/>
                  </a:rPr>
                  <a:t>Targeted Support</a:t>
                </a:r>
                <a:endParaRPr sz="1800" b="1" i="1" u="none" strike="noStrike" cap="none">
                  <a:solidFill>
                    <a:srgbClr val="C00000"/>
                  </a:solidFill>
                  <a:latin typeface="Arial"/>
                  <a:ea typeface="Arial"/>
                  <a:cs typeface="Arial"/>
                  <a:sym typeface="Arial"/>
                </a:endParaRPr>
              </a:p>
            </p:txBody>
          </p:sp>
        </p:grpSp>
        <p:grpSp>
          <p:nvGrpSpPr>
            <p:cNvPr id="523" name="Google Shape;523;ge772736932_0_99"/>
            <p:cNvGrpSpPr/>
            <p:nvPr/>
          </p:nvGrpSpPr>
          <p:grpSpPr>
            <a:xfrm>
              <a:off x="5055953" y="4653999"/>
              <a:ext cx="2938524" cy="1748971"/>
              <a:chOff x="263414" y="1367161"/>
              <a:chExt cx="4261200" cy="4394400"/>
            </a:xfrm>
          </p:grpSpPr>
          <p:sp>
            <p:nvSpPr>
              <p:cNvPr id="524" name="Google Shape;524;ge772736932_0_99"/>
              <p:cNvSpPr/>
              <p:nvPr/>
            </p:nvSpPr>
            <p:spPr>
              <a:xfrm>
                <a:off x="263414" y="1367161"/>
                <a:ext cx="4261200" cy="4394400"/>
              </a:xfrm>
              <a:prstGeom prst="donut">
                <a:avLst>
                  <a:gd name="adj" fmla="val 666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5" name="Google Shape;525;ge772736932_0_99"/>
              <p:cNvSpPr txBox="1"/>
              <p:nvPr/>
            </p:nvSpPr>
            <p:spPr>
              <a:xfrm>
                <a:off x="852596" y="2554090"/>
                <a:ext cx="2929500" cy="281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794</a:t>
                </a:r>
                <a:endParaRPr/>
              </a:p>
              <a:p>
                <a:pPr marL="0" marR="0" lvl="0" indent="0" algn="ctr" rtl="0">
                  <a:lnSpc>
                    <a:spcPct val="100000"/>
                  </a:lnSpc>
                  <a:spcBef>
                    <a:spcPts val="0"/>
                  </a:spcBef>
                  <a:spcAft>
                    <a:spcPts val="0"/>
                  </a:spcAft>
                  <a:buClr>
                    <a:srgbClr val="7F7F7F"/>
                  </a:buClr>
                  <a:buSzPts val="1800"/>
                  <a:buFont typeface="Arial"/>
                  <a:buNone/>
                </a:pPr>
                <a:r>
                  <a:rPr lang="en-US" sz="1800" b="1" i="1" u="none" strike="noStrike" cap="none">
                    <a:solidFill>
                      <a:srgbClr val="7F7F7F"/>
                    </a:solidFill>
                    <a:latin typeface="Arial"/>
                    <a:ea typeface="Arial"/>
                    <a:cs typeface="Arial"/>
                    <a:sym typeface="Arial"/>
                  </a:rPr>
                  <a:t>DD Only SC</a:t>
                </a:r>
                <a:endParaRPr/>
              </a:p>
              <a:p>
                <a:pPr marL="0" marR="0" lvl="0" indent="0" algn="ctr" rtl="0">
                  <a:lnSpc>
                    <a:spcPct val="100000"/>
                  </a:lnSpc>
                  <a:spcBef>
                    <a:spcPts val="0"/>
                  </a:spcBef>
                  <a:spcAft>
                    <a:spcPts val="0"/>
                  </a:spcAft>
                  <a:buClr>
                    <a:schemeClr val="dk1"/>
                  </a:buClr>
                  <a:buSzPts val="1800"/>
                  <a:buFont typeface="Arial"/>
                  <a:buNone/>
                </a:pPr>
                <a:endParaRPr sz="1800" b="1" i="1" u="none" strike="noStrike" cap="none">
                  <a:solidFill>
                    <a:srgbClr val="002060"/>
                  </a:solidFill>
                  <a:latin typeface="Arial"/>
                  <a:ea typeface="Arial"/>
                  <a:cs typeface="Arial"/>
                  <a:sym typeface="Arial"/>
                </a:endParaRPr>
              </a:p>
            </p:txBody>
          </p:sp>
        </p:grpSp>
        <p:sp>
          <p:nvSpPr>
            <p:cNvPr id="526" name="Google Shape;526;ge772736932_0_99"/>
            <p:cNvSpPr txBox="1"/>
            <p:nvPr/>
          </p:nvSpPr>
          <p:spPr>
            <a:xfrm>
              <a:off x="5201163" y="1427752"/>
              <a:ext cx="2793300" cy="541200"/>
            </a:xfrm>
            <a:prstGeom prst="rect">
              <a:avLst/>
            </a:prstGeom>
            <a:solidFill>
              <a:srgbClr val="0B2E72"/>
            </a:solidFill>
            <a:ln w="38100" cap="flat" cmpd="sng">
              <a:solidFill>
                <a:srgbClr val="0B2E7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Arial"/>
                <a:buNone/>
              </a:pPr>
              <a:r>
                <a:rPr lang="en-US" sz="1200" b="1" i="1" u="none" strike="noStrike" cap="none">
                  <a:solidFill>
                    <a:schemeClr val="lt1"/>
                  </a:solidFill>
                  <a:latin typeface="Arial"/>
                  <a:ea typeface="Arial"/>
                  <a:cs typeface="Arial"/>
                  <a:sym typeface="Arial"/>
                </a:rPr>
                <a:t>Priority for Initial Call Campaign</a:t>
              </a:r>
              <a:endParaRPr sz="1200" b="1" i="0" u="sng" strike="noStrike" cap="none">
                <a:solidFill>
                  <a:schemeClr val="lt1"/>
                </a:solidFill>
                <a:latin typeface="Arial"/>
                <a:ea typeface="Arial"/>
                <a:cs typeface="Arial"/>
                <a:sym typeface="Arial"/>
              </a:endParaRPr>
            </a:p>
          </p:txBody>
        </p:sp>
      </p:grpSp>
      <p:sp>
        <p:nvSpPr>
          <p:cNvPr id="527" name="Google Shape;527;ge772736932_0_99"/>
          <p:cNvSpPr txBox="1"/>
          <p:nvPr/>
        </p:nvSpPr>
        <p:spPr>
          <a:xfrm>
            <a:off x="8604068" y="3073860"/>
            <a:ext cx="3178500" cy="17547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Call Campaign Initiated to Determine:</a:t>
            </a:r>
            <a:endParaRPr/>
          </a:p>
          <a:p>
            <a:pPr marL="34290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Homebound Status</a:t>
            </a:r>
            <a:endParaRPr/>
          </a:p>
          <a:p>
            <a:pPr marL="34290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Intent to Vaccinate</a:t>
            </a:r>
            <a:endParaRPr/>
          </a:p>
          <a:p>
            <a:pPr marL="34290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Transportation Needs to Vaccination Site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a6ddfd8bf6_2_165"/>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400"/>
              <a:buFont typeface="Arial"/>
              <a:buNone/>
            </a:pPr>
            <a:r>
              <a:rPr lang="en-US" sz="4000"/>
              <a:t>COVID-19</a:t>
            </a:r>
            <a:endParaRPr sz="4000"/>
          </a:p>
        </p:txBody>
      </p:sp>
      <p:sp>
        <p:nvSpPr>
          <p:cNvPr id="273" name="Google Shape;273;ga6ddfd8bf6_2_165"/>
          <p:cNvSpPr txBox="1">
            <a:spLocks noGrp="1"/>
          </p:cNvSpPr>
          <p:nvPr>
            <p:ph type="body" idx="1"/>
          </p:nvPr>
        </p:nvSpPr>
        <p:spPr>
          <a:xfrm>
            <a:off x="375684" y="1319971"/>
            <a:ext cx="11440500" cy="4883400"/>
          </a:xfrm>
          <a:prstGeom prst="rect">
            <a:avLst/>
          </a:prstGeom>
          <a:noFill/>
          <a:ln>
            <a:noFill/>
          </a:ln>
        </p:spPr>
        <p:txBody>
          <a:bodyPr spcFirstLastPara="1" wrap="square" lIns="91425" tIns="45700" rIns="91425" bIns="45700" anchor="t" anchorCtr="0">
            <a:normAutofit fontScale="92500"/>
          </a:bodyPr>
          <a:lstStyle/>
          <a:p>
            <a:pPr marL="228600" lvl="0" indent="0" algn="l" rtl="0">
              <a:lnSpc>
                <a:spcPct val="100000"/>
              </a:lnSpc>
              <a:spcBef>
                <a:spcPts val="2200"/>
              </a:spcBef>
              <a:spcAft>
                <a:spcPts val="0"/>
              </a:spcAft>
              <a:buSzPct val="70126"/>
              <a:buNone/>
            </a:pPr>
            <a:r>
              <a:rPr lang="en-US" sz="3000"/>
              <a:t>DDD’s top priority is the health and safety of our members, their families, and the professionals in our program that support them</a:t>
            </a:r>
            <a:endParaRPr sz="3000"/>
          </a:p>
          <a:p>
            <a:pPr marL="228600" lvl="0" indent="0" algn="l" rtl="0">
              <a:lnSpc>
                <a:spcPct val="100000"/>
              </a:lnSpc>
              <a:spcBef>
                <a:spcPts val="2400"/>
              </a:spcBef>
              <a:spcAft>
                <a:spcPts val="0"/>
              </a:spcAft>
              <a:buSzPct val="70126"/>
              <a:buNone/>
            </a:pPr>
            <a:r>
              <a:rPr lang="en-US" sz="3000"/>
              <a:t>The Division of Developmental Disabilities (DDD) is:</a:t>
            </a:r>
            <a:endParaRPr sz="3000"/>
          </a:p>
          <a:p>
            <a:pPr marL="914400" lvl="1" indent="-487489" algn="l" rtl="0">
              <a:lnSpc>
                <a:spcPct val="100000"/>
              </a:lnSpc>
              <a:spcBef>
                <a:spcPts val="1200"/>
              </a:spcBef>
              <a:spcAft>
                <a:spcPts val="0"/>
              </a:spcAft>
              <a:buClr>
                <a:schemeClr val="dk1"/>
              </a:buClr>
              <a:buSzPct val="116872"/>
              <a:buChar char="•"/>
            </a:pPr>
            <a:r>
              <a:rPr lang="en-US" sz="2800"/>
              <a:t>Working with ADHS and CDC guidelines to ensure appropriate measures are in place to allow for the continuation of necessary services</a:t>
            </a:r>
            <a:endParaRPr sz="2800"/>
          </a:p>
          <a:p>
            <a:pPr marL="914400" lvl="1" indent="-490664" algn="l" rtl="0">
              <a:lnSpc>
                <a:spcPct val="100000"/>
              </a:lnSpc>
              <a:spcBef>
                <a:spcPts val="1200"/>
              </a:spcBef>
              <a:spcAft>
                <a:spcPts val="0"/>
              </a:spcAft>
              <a:buClr>
                <a:schemeClr val="dk1"/>
              </a:buClr>
              <a:buSzPct val="116872"/>
              <a:buChar char="•"/>
            </a:pPr>
            <a:r>
              <a:rPr lang="en-US" sz="2800"/>
              <a:t>Monitoring service delivery and availability to ensure service continuation</a:t>
            </a:r>
            <a:endParaRPr sz="2800"/>
          </a:p>
          <a:p>
            <a:pPr marL="914400" lvl="1" indent="-476936" algn="l" rtl="0">
              <a:lnSpc>
                <a:spcPct val="100000"/>
              </a:lnSpc>
              <a:spcBef>
                <a:spcPts val="1200"/>
              </a:spcBef>
              <a:spcAft>
                <a:spcPts val="0"/>
              </a:spcAft>
              <a:buClr>
                <a:schemeClr val="dk1"/>
              </a:buClr>
              <a:buSzPct val="108532"/>
              <a:buChar char="•"/>
            </a:pPr>
            <a:r>
              <a:rPr lang="en-US" sz="2800"/>
              <a:t>Providing regular updates on the DDD COVID-19 Website: </a:t>
            </a:r>
            <a:r>
              <a:rPr lang="en-US" sz="2600">
                <a:solidFill>
                  <a:srgbClr val="1155CC"/>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https://bit.ly/DDD_COVID19Actions</a:t>
            </a:r>
            <a:endParaRPr sz="2600">
              <a:solidFill>
                <a:srgbClr val="1155CC"/>
              </a:solidFill>
              <a:latin typeface="Arial"/>
              <a:ea typeface="Arial"/>
              <a:cs typeface="Arial"/>
              <a:sym typeface="Arial"/>
            </a:endParaRPr>
          </a:p>
          <a:p>
            <a:pPr marL="685800" lvl="0" indent="0" algn="l" rtl="0">
              <a:lnSpc>
                <a:spcPct val="40000"/>
              </a:lnSpc>
              <a:spcBef>
                <a:spcPts val="500"/>
              </a:spcBef>
              <a:spcAft>
                <a:spcPts val="0"/>
              </a:spcAft>
              <a:buSzPct val="90994"/>
              <a:buNone/>
            </a:pPr>
            <a:endParaRPr sz="2312"/>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e772736932_0_121"/>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Survey Campaign</a:t>
            </a:r>
            <a:endParaRPr/>
          </a:p>
        </p:txBody>
      </p:sp>
      <p:grpSp>
        <p:nvGrpSpPr>
          <p:cNvPr id="533" name="Google Shape;533;ge772736932_0_121"/>
          <p:cNvGrpSpPr/>
          <p:nvPr/>
        </p:nvGrpSpPr>
        <p:grpSpPr>
          <a:xfrm>
            <a:off x="659001" y="1414131"/>
            <a:ext cx="10679213" cy="5030061"/>
            <a:chOff x="241712" y="1405422"/>
            <a:chExt cx="10679213" cy="5030061"/>
          </a:xfrm>
        </p:grpSpPr>
        <p:grpSp>
          <p:nvGrpSpPr>
            <p:cNvPr id="534" name="Google Shape;534;ge772736932_0_121"/>
            <p:cNvGrpSpPr/>
            <p:nvPr/>
          </p:nvGrpSpPr>
          <p:grpSpPr>
            <a:xfrm>
              <a:off x="10077625" y="4203448"/>
              <a:ext cx="843300" cy="790500"/>
              <a:chOff x="2618217" y="1488615"/>
              <a:chExt cx="843300" cy="790500"/>
            </a:xfrm>
          </p:grpSpPr>
          <p:sp>
            <p:nvSpPr>
              <p:cNvPr id="535" name="Google Shape;535;ge772736932_0_121"/>
              <p:cNvSpPr/>
              <p:nvPr/>
            </p:nvSpPr>
            <p:spPr>
              <a:xfrm>
                <a:off x="2618217" y="1488615"/>
                <a:ext cx="843300" cy="790500"/>
              </a:xfrm>
              <a:prstGeom prst="donut">
                <a:avLst>
                  <a:gd name="adj" fmla="val 8478"/>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36" name="Google Shape;536;ge772736932_0_121"/>
              <p:cNvSpPr txBox="1"/>
              <p:nvPr/>
            </p:nvSpPr>
            <p:spPr>
              <a:xfrm>
                <a:off x="2702787" y="1688398"/>
                <a:ext cx="7089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1.5%</a:t>
                </a:r>
                <a:endParaRPr/>
              </a:p>
            </p:txBody>
          </p:sp>
        </p:grpSp>
        <p:grpSp>
          <p:nvGrpSpPr>
            <p:cNvPr id="537" name="Google Shape;537;ge772736932_0_121"/>
            <p:cNvGrpSpPr/>
            <p:nvPr/>
          </p:nvGrpSpPr>
          <p:grpSpPr>
            <a:xfrm>
              <a:off x="275153" y="4107945"/>
              <a:ext cx="843300" cy="790500"/>
              <a:chOff x="2618217" y="1488615"/>
              <a:chExt cx="843300" cy="790500"/>
            </a:xfrm>
          </p:grpSpPr>
          <p:sp>
            <p:nvSpPr>
              <p:cNvPr id="538" name="Google Shape;538;ge772736932_0_121"/>
              <p:cNvSpPr/>
              <p:nvPr/>
            </p:nvSpPr>
            <p:spPr>
              <a:xfrm>
                <a:off x="2618217" y="1488615"/>
                <a:ext cx="843300" cy="790500"/>
              </a:xfrm>
              <a:prstGeom prst="donut">
                <a:avLst>
                  <a:gd name="adj" fmla="val 8478"/>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39" name="Google Shape;539;ge772736932_0_121"/>
              <p:cNvSpPr txBox="1"/>
              <p:nvPr/>
            </p:nvSpPr>
            <p:spPr>
              <a:xfrm>
                <a:off x="2678900" y="1695796"/>
                <a:ext cx="721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a:ea typeface="Arial"/>
                    <a:cs typeface="Arial"/>
                    <a:sym typeface="Arial"/>
                  </a:rPr>
                  <a:t>1.1%</a:t>
                </a:r>
                <a:endParaRPr/>
              </a:p>
            </p:txBody>
          </p:sp>
        </p:grpSp>
        <p:grpSp>
          <p:nvGrpSpPr>
            <p:cNvPr id="540" name="Google Shape;540;ge772736932_0_121"/>
            <p:cNvGrpSpPr/>
            <p:nvPr/>
          </p:nvGrpSpPr>
          <p:grpSpPr>
            <a:xfrm>
              <a:off x="745877" y="1607677"/>
              <a:ext cx="9552395" cy="4827806"/>
              <a:chOff x="530139" y="1409163"/>
              <a:chExt cx="9552395" cy="4827806"/>
            </a:xfrm>
          </p:grpSpPr>
          <p:sp>
            <p:nvSpPr>
              <p:cNvPr id="541" name="Google Shape;541;ge772736932_0_121"/>
              <p:cNvSpPr/>
              <p:nvPr/>
            </p:nvSpPr>
            <p:spPr>
              <a:xfrm rot="772283">
                <a:off x="6464609" y="4485886"/>
                <a:ext cx="1687628" cy="544129"/>
              </a:xfrm>
              <a:prstGeom prst="flowChartPunchedTap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2" name="Google Shape;542;ge772736932_0_121"/>
              <p:cNvSpPr/>
              <p:nvPr/>
            </p:nvSpPr>
            <p:spPr>
              <a:xfrm rot="-1284883">
                <a:off x="6381881" y="2761321"/>
                <a:ext cx="1687628" cy="544129"/>
              </a:xfrm>
              <a:prstGeom prst="flowChartPunchedTape">
                <a:avLst/>
              </a:prstGeom>
              <a:solidFill>
                <a:srgbClr val="4074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3" name="Google Shape;543;ge772736932_0_121"/>
              <p:cNvSpPr/>
              <p:nvPr/>
            </p:nvSpPr>
            <p:spPr>
              <a:xfrm rot="9890855">
                <a:off x="2463837" y="4492951"/>
                <a:ext cx="1656698" cy="544129"/>
              </a:xfrm>
              <a:prstGeom prst="flowChartPunchedTape">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4" name="Google Shape;544;ge772736932_0_121"/>
              <p:cNvSpPr/>
              <p:nvPr/>
            </p:nvSpPr>
            <p:spPr>
              <a:xfrm rot="1239901">
                <a:off x="2492976" y="2770904"/>
                <a:ext cx="1687628" cy="544129"/>
              </a:xfrm>
              <a:prstGeom prst="flowChartPunchedTape">
                <a:avLst/>
              </a:prstGeom>
              <a:solidFill>
                <a:srgbClr val="7462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45" name="Google Shape;545;ge772736932_0_121"/>
              <p:cNvGrpSpPr/>
              <p:nvPr/>
            </p:nvGrpSpPr>
            <p:grpSpPr>
              <a:xfrm>
                <a:off x="530139" y="1409163"/>
                <a:ext cx="2197397" cy="2150237"/>
                <a:chOff x="2506779" y="1484743"/>
                <a:chExt cx="2239500" cy="2214000"/>
              </a:xfrm>
            </p:grpSpPr>
            <p:sp>
              <p:nvSpPr>
                <p:cNvPr id="546" name="Google Shape;546;ge772736932_0_121"/>
                <p:cNvSpPr/>
                <p:nvPr/>
              </p:nvSpPr>
              <p:spPr>
                <a:xfrm>
                  <a:off x="2506779" y="1484743"/>
                  <a:ext cx="2239500" cy="2214000"/>
                </a:xfrm>
                <a:prstGeom prst="ellipse">
                  <a:avLst/>
                </a:prstGeom>
                <a:solidFill>
                  <a:srgbClr val="7462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7" name="Google Shape;547;ge772736932_0_121"/>
                <p:cNvSpPr txBox="1"/>
                <p:nvPr/>
              </p:nvSpPr>
              <p:spPr>
                <a:xfrm>
                  <a:off x="2688985" y="1799450"/>
                  <a:ext cx="1849800" cy="123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3,723</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Self Reported First Dose</a:t>
                  </a:r>
                  <a:endParaRPr sz="1800" b="0" i="0" u="none" strike="noStrike" cap="none">
                    <a:solidFill>
                      <a:srgbClr val="FFFFFF"/>
                    </a:solidFill>
                    <a:latin typeface="Arial"/>
                    <a:ea typeface="Arial"/>
                    <a:cs typeface="Arial"/>
                    <a:sym typeface="Arial"/>
                  </a:endParaRPr>
                </a:p>
              </p:txBody>
            </p:sp>
          </p:grpSp>
          <p:grpSp>
            <p:nvGrpSpPr>
              <p:cNvPr id="548" name="Google Shape;548;ge772736932_0_121"/>
              <p:cNvGrpSpPr/>
              <p:nvPr/>
            </p:nvGrpSpPr>
            <p:grpSpPr>
              <a:xfrm>
                <a:off x="3827076" y="2340867"/>
                <a:ext cx="2904834" cy="3105497"/>
                <a:chOff x="671530" y="1538500"/>
                <a:chExt cx="2374200" cy="2368800"/>
              </a:xfrm>
            </p:grpSpPr>
            <p:sp>
              <p:nvSpPr>
                <p:cNvPr id="549" name="Google Shape;549;ge772736932_0_121"/>
                <p:cNvSpPr/>
                <p:nvPr/>
              </p:nvSpPr>
              <p:spPr>
                <a:xfrm>
                  <a:off x="671530" y="1538500"/>
                  <a:ext cx="2374200" cy="2368800"/>
                </a:xfrm>
                <a:prstGeom prst="ellipse">
                  <a:avLst/>
                </a:prstGeom>
                <a:solidFill>
                  <a:srgbClr val="7202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0" name="Google Shape;550;ge772736932_0_121"/>
                <p:cNvSpPr txBox="1"/>
                <p:nvPr/>
              </p:nvSpPr>
              <p:spPr>
                <a:xfrm>
                  <a:off x="986012" y="2017112"/>
                  <a:ext cx="17451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i="0" u="sng" strike="noStrike" cap="none">
                      <a:solidFill>
                        <a:srgbClr val="FFFFFF"/>
                      </a:solidFill>
                      <a:latin typeface="Arial"/>
                      <a:ea typeface="Arial"/>
                      <a:cs typeface="Arial"/>
                      <a:sym typeface="Arial"/>
                    </a:rPr>
                    <a:t>18,556</a:t>
                  </a:r>
                  <a:endParaRPr/>
                </a:p>
                <a:p>
                  <a:pPr marL="0" marR="0" lvl="0" indent="0" algn="ctr" rtl="0">
                    <a:lnSpc>
                      <a:spcPct val="100000"/>
                    </a:lnSpc>
                    <a:spcBef>
                      <a:spcPts val="0"/>
                    </a:spcBef>
                    <a:spcAft>
                      <a:spcPts val="0"/>
                    </a:spcAft>
                    <a:buClr>
                      <a:srgbClr val="FFFFFF"/>
                    </a:buClr>
                    <a:buSzPts val="2800"/>
                    <a:buFont typeface="Arial"/>
                    <a:buNone/>
                  </a:pPr>
                  <a:r>
                    <a:rPr lang="en-US" sz="2800" b="1" i="0" u="sng" strike="noStrike" cap="none">
                      <a:solidFill>
                        <a:srgbClr val="FFFFFF"/>
                      </a:solidFill>
                      <a:latin typeface="Arial"/>
                      <a:ea typeface="Arial"/>
                      <a:cs typeface="Arial"/>
                      <a:sym typeface="Arial"/>
                    </a:rPr>
                    <a:t>DDD</a:t>
                  </a:r>
                  <a:endParaRPr/>
                </a:p>
                <a:p>
                  <a:pPr marL="0" marR="0" lvl="0" indent="0" algn="ctr" rtl="0">
                    <a:lnSpc>
                      <a:spcPct val="100000"/>
                    </a:lnSpc>
                    <a:spcBef>
                      <a:spcPts val="0"/>
                    </a:spcBef>
                    <a:spcAft>
                      <a:spcPts val="0"/>
                    </a:spcAft>
                    <a:buClr>
                      <a:srgbClr val="FFFFFF"/>
                    </a:buClr>
                    <a:buSzPts val="2800"/>
                    <a:buFont typeface="Arial"/>
                    <a:buNone/>
                  </a:pPr>
                  <a:r>
                    <a:rPr lang="en-US" sz="2800" b="1" i="0" u="sng" strike="noStrike" cap="none">
                      <a:solidFill>
                        <a:srgbClr val="FFFFFF"/>
                      </a:solidFill>
                      <a:latin typeface="Arial"/>
                      <a:ea typeface="Arial"/>
                      <a:cs typeface="Arial"/>
                      <a:sym typeface="Arial"/>
                    </a:rPr>
                    <a:t>Members Contacted</a:t>
                  </a:r>
                  <a:endParaRPr/>
                </a:p>
              </p:txBody>
            </p:sp>
          </p:grpSp>
          <p:grpSp>
            <p:nvGrpSpPr>
              <p:cNvPr id="551" name="Google Shape;551;ge772736932_0_121"/>
              <p:cNvGrpSpPr/>
              <p:nvPr/>
            </p:nvGrpSpPr>
            <p:grpSpPr>
              <a:xfrm>
                <a:off x="575146" y="4086732"/>
                <a:ext cx="2197397" cy="2150237"/>
                <a:chOff x="760790" y="4239349"/>
                <a:chExt cx="2239500" cy="2214000"/>
              </a:xfrm>
            </p:grpSpPr>
            <p:sp>
              <p:nvSpPr>
                <p:cNvPr id="552" name="Google Shape;552;ge772736932_0_121"/>
                <p:cNvSpPr/>
                <p:nvPr/>
              </p:nvSpPr>
              <p:spPr>
                <a:xfrm>
                  <a:off x="760790" y="4239349"/>
                  <a:ext cx="2239500" cy="2214000"/>
                </a:xfrm>
                <a:prstGeom prst="ellipse">
                  <a:avLst/>
                </a:prstGeom>
                <a:solidFill>
                  <a:srgbClr val="00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3" name="Google Shape;553;ge772736932_0_121"/>
                <p:cNvSpPr txBox="1"/>
                <p:nvPr/>
              </p:nvSpPr>
              <p:spPr>
                <a:xfrm>
                  <a:off x="929123" y="4809679"/>
                  <a:ext cx="1767900" cy="91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203</a:t>
                  </a:r>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Homebound</a:t>
                  </a:r>
                  <a:endParaRPr sz="1800" b="0" i="0" u="none" strike="noStrike" cap="none">
                    <a:solidFill>
                      <a:srgbClr val="000000"/>
                    </a:solidFill>
                    <a:latin typeface="Arial"/>
                    <a:ea typeface="Arial"/>
                    <a:cs typeface="Arial"/>
                    <a:sym typeface="Arial"/>
                  </a:endParaRPr>
                </a:p>
              </p:txBody>
            </p:sp>
          </p:grpSp>
          <p:grpSp>
            <p:nvGrpSpPr>
              <p:cNvPr id="554" name="Google Shape;554;ge772736932_0_121"/>
              <p:cNvGrpSpPr/>
              <p:nvPr/>
            </p:nvGrpSpPr>
            <p:grpSpPr>
              <a:xfrm>
                <a:off x="7539532" y="1480752"/>
                <a:ext cx="2197397" cy="2150237"/>
                <a:chOff x="2506779" y="1484743"/>
                <a:chExt cx="2239500" cy="2214000"/>
              </a:xfrm>
            </p:grpSpPr>
            <p:sp>
              <p:nvSpPr>
                <p:cNvPr id="555" name="Google Shape;555;ge772736932_0_121"/>
                <p:cNvSpPr/>
                <p:nvPr/>
              </p:nvSpPr>
              <p:spPr>
                <a:xfrm>
                  <a:off x="2506779" y="1484743"/>
                  <a:ext cx="2239500" cy="2214000"/>
                </a:xfrm>
                <a:prstGeom prst="ellipse">
                  <a:avLst/>
                </a:prstGeom>
                <a:solidFill>
                  <a:srgbClr val="3F7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6" name="Google Shape;556;ge772736932_0_121"/>
                <p:cNvSpPr txBox="1"/>
                <p:nvPr/>
              </p:nvSpPr>
              <p:spPr>
                <a:xfrm>
                  <a:off x="2675018" y="1938188"/>
                  <a:ext cx="1849800" cy="123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8,681</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Intend to Vaccinate</a:t>
                  </a:r>
                  <a:endParaRPr sz="1800" b="0" i="0" u="none" strike="noStrike" cap="none">
                    <a:solidFill>
                      <a:srgbClr val="FFFFFF"/>
                    </a:solidFill>
                    <a:latin typeface="Arial"/>
                    <a:ea typeface="Arial"/>
                    <a:cs typeface="Arial"/>
                    <a:sym typeface="Arial"/>
                  </a:endParaRPr>
                </a:p>
              </p:txBody>
            </p:sp>
          </p:grpSp>
          <p:grpSp>
            <p:nvGrpSpPr>
              <p:cNvPr id="557" name="Google Shape;557;ge772736932_0_121"/>
              <p:cNvGrpSpPr/>
              <p:nvPr/>
            </p:nvGrpSpPr>
            <p:grpSpPr>
              <a:xfrm>
                <a:off x="7885136" y="4063332"/>
                <a:ext cx="2197397" cy="2150237"/>
                <a:chOff x="2561703" y="1447467"/>
                <a:chExt cx="2239500" cy="2214000"/>
              </a:xfrm>
            </p:grpSpPr>
            <p:sp>
              <p:nvSpPr>
                <p:cNvPr id="558" name="Google Shape;558;ge772736932_0_121"/>
                <p:cNvSpPr/>
                <p:nvPr/>
              </p:nvSpPr>
              <p:spPr>
                <a:xfrm>
                  <a:off x="2561703" y="1447467"/>
                  <a:ext cx="2239500" cy="221400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9" name="Google Shape;559;ge772736932_0_121"/>
                <p:cNvSpPr txBox="1"/>
                <p:nvPr/>
              </p:nvSpPr>
              <p:spPr>
                <a:xfrm>
                  <a:off x="2660679" y="1874445"/>
                  <a:ext cx="2044500" cy="123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276</a:t>
                  </a:r>
                  <a:endParaRPr/>
                </a:p>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Transportation Needed</a:t>
                  </a:r>
                  <a:endParaRPr sz="1800" b="0" i="0" u="none" strike="noStrike" cap="none">
                    <a:solidFill>
                      <a:srgbClr val="FFFFFF"/>
                    </a:solidFill>
                    <a:latin typeface="Arial"/>
                    <a:ea typeface="Arial"/>
                    <a:cs typeface="Arial"/>
                    <a:sym typeface="Arial"/>
                  </a:endParaRPr>
                </a:p>
              </p:txBody>
            </p:sp>
          </p:grpSp>
        </p:grpSp>
        <p:grpSp>
          <p:nvGrpSpPr>
            <p:cNvPr id="560" name="Google Shape;560;ge772736932_0_121"/>
            <p:cNvGrpSpPr/>
            <p:nvPr/>
          </p:nvGrpSpPr>
          <p:grpSpPr>
            <a:xfrm>
              <a:off x="241712" y="1405422"/>
              <a:ext cx="843300" cy="790500"/>
              <a:chOff x="2618217" y="1488615"/>
              <a:chExt cx="843300" cy="790500"/>
            </a:xfrm>
          </p:grpSpPr>
          <p:sp>
            <p:nvSpPr>
              <p:cNvPr id="561" name="Google Shape;561;ge772736932_0_121"/>
              <p:cNvSpPr/>
              <p:nvPr/>
            </p:nvSpPr>
            <p:spPr>
              <a:xfrm>
                <a:off x="2618217" y="1488615"/>
                <a:ext cx="843300" cy="790500"/>
              </a:xfrm>
              <a:prstGeom prst="donut">
                <a:avLst>
                  <a:gd name="adj" fmla="val 8478"/>
                </a:avLst>
              </a:prstGeom>
              <a:solidFill>
                <a:srgbClr val="7462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62" name="Google Shape;562;ge772736932_0_121"/>
              <p:cNvSpPr txBox="1"/>
              <p:nvPr/>
            </p:nvSpPr>
            <p:spPr>
              <a:xfrm>
                <a:off x="2657141" y="1704509"/>
                <a:ext cx="777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746241"/>
                    </a:solidFill>
                    <a:latin typeface="Arial"/>
                    <a:ea typeface="Arial"/>
                    <a:cs typeface="Arial"/>
                    <a:sym typeface="Arial"/>
                  </a:rPr>
                  <a:t>20.1%</a:t>
                </a:r>
                <a:endParaRPr/>
              </a:p>
            </p:txBody>
          </p:sp>
        </p:grpSp>
        <p:grpSp>
          <p:nvGrpSpPr>
            <p:cNvPr id="563" name="Google Shape;563;ge772736932_0_121"/>
            <p:cNvGrpSpPr/>
            <p:nvPr/>
          </p:nvGrpSpPr>
          <p:grpSpPr>
            <a:xfrm>
              <a:off x="9790280" y="1724393"/>
              <a:ext cx="843300" cy="790500"/>
              <a:chOff x="2618217" y="1488615"/>
              <a:chExt cx="843300" cy="790500"/>
            </a:xfrm>
          </p:grpSpPr>
          <p:sp>
            <p:nvSpPr>
              <p:cNvPr id="564" name="Google Shape;564;ge772736932_0_121"/>
              <p:cNvSpPr/>
              <p:nvPr/>
            </p:nvSpPr>
            <p:spPr>
              <a:xfrm>
                <a:off x="2618217" y="1488615"/>
                <a:ext cx="843300" cy="790500"/>
              </a:xfrm>
              <a:prstGeom prst="donut">
                <a:avLst>
                  <a:gd name="adj" fmla="val 8478"/>
                </a:avLst>
              </a:prstGeom>
              <a:solidFill>
                <a:srgbClr val="4074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65" name="Google Shape;565;ge772736932_0_121"/>
              <p:cNvSpPr txBox="1"/>
              <p:nvPr/>
            </p:nvSpPr>
            <p:spPr>
              <a:xfrm>
                <a:off x="2663383" y="1714658"/>
                <a:ext cx="777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40749B"/>
                    </a:solidFill>
                    <a:latin typeface="Arial"/>
                    <a:ea typeface="Arial"/>
                    <a:cs typeface="Arial"/>
                    <a:sym typeface="Arial"/>
                  </a:rPr>
                  <a:t>51.7%</a:t>
                </a:r>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e772736932_0_158"/>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Continuing Topics</a:t>
            </a:r>
            <a:endParaRPr/>
          </a:p>
        </p:txBody>
      </p:sp>
      <p:sp>
        <p:nvSpPr>
          <p:cNvPr id="571" name="Google Shape;571;ge772736932_0_158"/>
          <p:cNvSpPr txBox="1">
            <a:spLocks noGrp="1"/>
          </p:cNvSpPr>
          <p:nvPr>
            <p:ph type="body" idx="1"/>
          </p:nvPr>
        </p:nvSpPr>
        <p:spPr>
          <a:xfrm>
            <a:off x="575154" y="1928813"/>
            <a:ext cx="10846800" cy="4395300"/>
          </a:xfrm>
          <a:prstGeom prst="rect">
            <a:avLst/>
          </a:prstGeom>
          <a:noFill/>
          <a:ln>
            <a:noFill/>
          </a:ln>
        </p:spPr>
        <p:txBody>
          <a:bodyPr spcFirstLastPara="1" wrap="square" lIns="91425" tIns="45700" rIns="91425" bIns="45700" anchor="t" anchorCtr="0">
            <a:normAutofit/>
          </a:bodyPr>
          <a:lstStyle/>
          <a:p>
            <a:pPr marL="228600" lvl="0" indent="-304800" algn="l" rtl="0">
              <a:spcBef>
                <a:spcPts val="1000"/>
              </a:spcBef>
              <a:spcAft>
                <a:spcPts val="0"/>
              </a:spcAft>
              <a:buSzPts val="3000"/>
              <a:buChar char=" "/>
            </a:pPr>
            <a:r>
              <a:rPr lang="en-US" sz="3000"/>
              <a:t>2</a:t>
            </a:r>
            <a:r>
              <a:rPr lang="en-US" sz="3000" baseline="30000"/>
              <a:t>nd</a:t>
            </a:r>
            <a:r>
              <a:rPr lang="en-US" sz="3000"/>
              <a:t> Dose Abandonment</a:t>
            </a:r>
            <a:endParaRPr sz="3000"/>
          </a:p>
          <a:p>
            <a:pPr marL="228600" lvl="0" indent="-50800" algn="l" rtl="0">
              <a:spcBef>
                <a:spcPts val="1000"/>
              </a:spcBef>
              <a:spcAft>
                <a:spcPts val="0"/>
              </a:spcAft>
              <a:buNone/>
            </a:pPr>
            <a:endParaRPr sz="3000"/>
          </a:p>
          <a:p>
            <a:pPr marL="228600" lvl="0" indent="-241300" algn="l" rtl="0">
              <a:lnSpc>
                <a:spcPct val="90000"/>
              </a:lnSpc>
              <a:spcBef>
                <a:spcPts val="0"/>
              </a:spcBef>
              <a:spcAft>
                <a:spcPts val="0"/>
              </a:spcAft>
              <a:buClr>
                <a:schemeClr val="dk1"/>
              </a:buClr>
              <a:buSzPts val="3000"/>
              <a:buChar char=" "/>
            </a:pPr>
            <a:r>
              <a:rPr lang="en-US" sz="3000"/>
              <a:t>Vaccine Hesitancy</a:t>
            </a:r>
            <a:endParaRPr sz="3000"/>
          </a:p>
          <a:p>
            <a:pPr marL="685800" lvl="1" indent="-266700" algn="l" rtl="0">
              <a:lnSpc>
                <a:spcPct val="90000"/>
              </a:lnSpc>
              <a:spcBef>
                <a:spcPts val="500"/>
              </a:spcBef>
              <a:spcAft>
                <a:spcPts val="0"/>
              </a:spcAft>
              <a:buClr>
                <a:schemeClr val="dk1"/>
              </a:buClr>
              <a:buSzPts val="3000"/>
              <a:buChar char="◦"/>
            </a:pPr>
            <a:r>
              <a:rPr lang="en-US" sz="3000" u="sng">
                <a:solidFill>
                  <a:schemeClr val="hlink"/>
                </a:solidFill>
                <a:hlinkClick r:id="rId3"/>
              </a:rPr>
              <a:t>https://www.nationalacademies.org/news/2021/07/fighting-vaccine-hesitancy-what-can-we-learn-from-social-science</a:t>
            </a:r>
            <a:endParaRPr sz="3000"/>
          </a:p>
          <a:p>
            <a:pPr marL="457200" lvl="1" indent="0" algn="l" rtl="0">
              <a:lnSpc>
                <a:spcPct val="90000"/>
              </a:lnSpc>
              <a:spcBef>
                <a:spcPts val="500"/>
              </a:spcBef>
              <a:spcAft>
                <a:spcPts val="0"/>
              </a:spcAft>
              <a:buClr>
                <a:schemeClr val="dk1"/>
              </a:buClr>
              <a:buSzPts val="2400"/>
              <a:buNone/>
            </a:pPr>
            <a:endParaRPr sz="3000"/>
          </a:p>
          <a:p>
            <a:pPr marL="228600" lvl="0" indent="-241300" algn="l" rtl="0">
              <a:lnSpc>
                <a:spcPct val="90000"/>
              </a:lnSpc>
              <a:spcBef>
                <a:spcPts val="1000"/>
              </a:spcBef>
              <a:spcAft>
                <a:spcPts val="0"/>
              </a:spcAft>
              <a:buClr>
                <a:schemeClr val="dk1"/>
              </a:buClr>
              <a:buSzPts val="3000"/>
              <a:buChar char=" "/>
            </a:pPr>
            <a:r>
              <a:rPr lang="en-US" sz="3000"/>
              <a:t>Approaches to improving both</a:t>
            </a:r>
            <a:endParaRPr sz="3000"/>
          </a:p>
          <a:p>
            <a:pPr marL="228600" lvl="0" indent="-50800" algn="l" rtl="0">
              <a:lnSpc>
                <a:spcPct val="90000"/>
              </a:lnSpc>
              <a:spcBef>
                <a:spcPts val="1000"/>
              </a:spcBef>
              <a:spcAft>
                <a:spcPts val="200"/>
              </a:spcAft>
              <a:buClr>
                <a:schemeClr val="dk1"/>
              </a:buClr>
              <a:buSzPts val="2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e772736932_0_163"/>
          <p:cNvSpPr txBox="1">
            <a:spLocks noGrp="1"/>
          </p:cNvSpPr>
          <p:nvPr>
            <p:ph type="title"/>
          </p:nvPr>
        </p:nvSpPr>
        <p:spPr>
          <a:xfrm>
            <a:off x="575153" y="340073"/>
            <a:ext cx="10846800" cy="7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DDD Vaccination Activity</a:t>
            </a:r>
            <a:endParaRPr/>
          </a:p>
        </p:txBody>
      </p:sp>
      <p:sp>
        <p:nvSpPr>
          <p:cNvPr id="577" name="Google Shape;577;ge772736932_0_163"/>
          <p:cNvSpPr txBox="1">
            <a:spLocks noGrp="1"/>
          </p:cNvSpPr>
          <p:nvPr>
            <p:ph type="body" idx="1"/>
          </p:nvPr>
        </p:nvSpPr>
        <p:spPr>
          <a:xfrm>
            <a:off x="575153" y="2890492"/>
            <a:ext cx="10846800" cy="2684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200"/>
              </a:spcAft>
              <a:buClr>
                <a:srgbClr val="0B2E72"/>
              </a:buClr>
              <a:buSzPts val="6600"/>
              <a:buNone/>
            </a:pPr>
            <a:r>
              <a:rPr lang="en-US" sz="6600">
                <a:solidFill>
                  <a:srgbClr val="0B2E72"/>
                </a:solidFill>
                <a:latin typeface="Arial"/>
                <a:ea typeface="Arial"/>
                <a:cs typeface="Arial"/>
                <a:sym typeface="Aria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t>COVID-19 Updates</a:t>
            </a:r>
            <a:endParaRPr/>
          </a:p>
        </p:txBody>
      </p:sp>
      <p:sp>
        <p:nvSpPr>
          <p:cNvPr id="280" name="Google Shape;280;p50"/>
          <p:cNvSpPr txBox="1">
            <a:spLocks noGrp="1"/>
          </p:cNvSpPr>
          <p:nvPr>
            <p:ph type="body" idx="1"/>
          </p:nvPr>
        </p:nvSpPr>
        <p:spPr>
          <a:xfrm>
            <a:off x="486375" y="1126600"/>
            <a:ext cx="11288100" cy="5272200"/>
          </a:xfrm>
          <a:prstGeom prst="rect">
            <a:avLst/>
          </a:prstGeom>
          <a:noFill/>
          <a:ln>
            <a:noFill/>
          </a:ln>
        </p:spPr>
        <p:txBody>
          <a:bodyPr spcFirstLastPara="1" wrap="square" lIns="57150"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300" b="1">
                <a:solidFill>
                  <a:srgbClr val="000000"/>
                </a:solidFill>
              </a:rPr>
              <a:t>AHCCCS COVID Flexibilities</a:t>
            </a:r>
            <a:endParaRPr sz="2300" b="1">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1900" b="1"/>
              <a:t>Flexibilities Ending Prior to the Conclusion of the PHE</a:t>
            </a:r>
            <a:endParaRPr sz="1900" b="1"/>
          </a:p>
          <a:p>
            <a:pPr marL="457200" lvl="0" indent="-349250" algn="l" rtl="0">
              <a:lnSpc>
                <a:spcPct val="100000"/>
              </a:lnSpc>
              <a:spcBef>
                <a:spcPts val="1000"/>
              </a:spcBef>
              <a:spcAft>
                <a:spcPts val="0"/>
              </a:spcAft>
              <a:buSzPts val="1900"/>
              <a:buFont typeface="Arial"/>
              <a:buChar char="●"/>
            </a:pPr>
            <a:r>
              <a:rPr lang="en-US" sz="1900"/>
              <a:t>Effective July 1, 2021 - All Direct Care Workers will once again be required to complete their training requirements within 90-days of being hired.</a:t>
            </a:r>
            <a:endParaRPr sz="1900"/>
          </a:p>
          <a:p>
            <a:pPr marL="457200" lvl="0" indent="-349250" algn="l" rtl="0">
              <a:lnSpc>
                <a:spcPct val="115000"/>
              </a:lnSpc>
              <a:spcBef>
                <a:spcPts val="0"/>
              </a:spcBef>
              <a:spcAft>
                <a:spcPts val="0"/>
              </a:spcAft>
              <a:buSzPts val="1900"/>
              <a:buFont typeface="Arial"/>
              <a:buChar char="●"/>
            </a:pPr>
            <a:r>
              <a:rPr lang="en-US" sz="1900"/>
              <a:t>Effective October 1, 2021 - Annual limit of respite hours will return to 600 hours per contract year.</a:t>
            </a:r>
            <a:endParaRPr sz="1900"/>
          </a:p>
          <a:p>
            <a:pPr marL="0" lvl="0" indent="0" algn="l" rtl="0">
              <a:lnSpc>
                <a:spcPct val="115000"/>
              </a:lnSpc>
              <a:spcBef>
                <a:spcPts val="1000"/>
              </a:spcBef>
              <a:spcAft>
                <a:spcPts val="0"/>
              </a:spcAft>
              <a:buClr>
                <a:schemeClr val="dk1"/>
              </a:buClr>
              <a:buSzPts val="1100"/>
              <a:buFont typeface="Arial"/>
              <a:buNone/>
            </a:pPr>
            <a:r>
              <a:rPr lang="en-US" sz="1900" b="1"/>
              <a:t>Flexibilities Ending Upon Conclusion of the PHE</a:t>
            </a:r>
            <a:endParaRPr sz="1900" b="1"/>
          </a:p>
          <a:p>
            <a:pPr marL="457200" lvl="0" indent="-349250" algn="l" rtl="0">
              <a:lnSpc>
                <a:spcPct val="115000"/>
              </a:lnSpc>
              <a:spcBef>
                <a:spcPts val="1000"/>
              </a:spcBef>
              <a:spcAft>
                <a:spcPts val="0"/>
              </a:spcAft>
              <a:buSzPts val="1900"/>
              <a:buFont typeface="Arial"/>
              <a:buChar char="●"/>
            </a:pPr>
            <a:r>
              <a:rPr lang="en-US" sz="1900"/>
              <a:t>Virtual case management (support coordination) visits for ALTCS members.</a:t>
            </a:r>
            <a:endParaRPr sz="1900"/>
          </a:p>
          <a:p>
            <a:pPr marL="457200" lvl="0" indent="-349250" algn="l" rtl="0">
              <a:lnSpc>
                <a:spcPct val="115000"/>
              </a:lnSpc>
              <a:spcBef>
                <a:spcPts val="0"/>
              </a:spcBef>
              <a:spcAft>
                <a:spcPts val="0"/>
              </a:spcAft>
              <a:buSzPts val="1900"/>
              <a:buFont typeface="Arial"/>
              <a:buChar char="●"/>
            </a:pPr>
            <a:r>
              <a:rPr lang="en-US" sz="1900"/>
              <a:t>Reimbursement for parents offering direct care to minor children.</a:t>
            </a:r>
            <a:endParaRPr sz="1900"/>
          </a:p>
          <a:p>
            <a:pPr marL="457200" lvl="0" indent="-349250" algn="l" rtl="0">
              <a:lnSpc>
                <a:spcPct val="115000"/>
              </a:lnSpc>
              <a:spcBef>
                <a:spcPts val="0"/>
              </a:spcBef>
              <a:spcAft>
                <a:spcPts val="0"/>
              </a:spcAft>
              <a:buSzPts val="1900"/>
              <a:buFont typeface="Arial"/>
              <a:buChar char="●"/>
            </a:pPr>
            <a:r>
              <a:rPr lang="en-US" sz="1900"/>
              <a:t>Virtual supervisory visits of Direct Care Workers.</a:t>
            </a:r>
            <a:endParaRPr sz="1900"/>
          </a:p>
          <a:p>
            <a:pPr marL="457200" lvl="0" indent="-349250" algn="l" rtl="0">
              <a:lnSpc>
                <a:spcPct val="115000"/>
              </a:lnSpc>
              <a:spcBef>
                <a:spcPts val="0"/>
              </a:spcBef>
              <a:spcAft>
                <a:spcPts val="0"/>
              </a:spcAft>
              <a:buSzPts val="1900"/>
              <a:buChar char="●"/>
            </a:pPr>
            <a:r>
              <a:rPr lang="en-US" sz="1900"/>
              <a:t>Home delivered meals.</a:t>
            </a:r>
            <a:endParaRPr sz="1800">
              <a:solidFill>
                <a:srgbClr val="2222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e528722d3f_0_0"/>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t>COVID-19 Updates</a:t>
            </a:r>
            <a:endParaRPr/>
          </a:p>
        </p:txBody>
      </p:sp>
      <p:sp>
        <p:nvSpPr>
          <p:cNvPr id="287" name="Google Shape;287;ge528722d3f_0_0"/>
          <p:cNvSpPr txBox="1">
            <a:spLocks noGrp="1"/>
          </p:cNvSpPr>
          <p:nvPr>
            <p:ph type="body" idx="1"/>
          </p:nvPr>
        </p:nvSpPr>
        <p:spPr>
          <a:xfrm>
            <a:off x="800100" y="1350350"/>
            <a:ext cx="10591800" cy="5108700"/>
          </a:xfrm>
          <a:prstGeom prst="rect">
            <a:avLst/>
          </a:prstGeom>
          <a:noFill/>
          <a:ln>
            <a:noFill/>
          </a:ln>
        </p:spPr>
        <p:txBody>
          <a:bodyPr spcFirstLastPara="1" wrap="square" lIns="57150"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rgbClr val="000000"/>
                </a:solidFill>
              </a:rPr>
              <a:t>AHCCCS COVID Flexibilities</a:t>
            </a:r>
            <a:endParaRPr sz="2400" b="1">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2000" b="1"/>
              <a:t>Direct Care Worker Training Requirements</a:t>
            </a:r>
            <a:endParaRPr sz="2000" b="1"/>
          </a:p>
          <a:p>
            <a:pPr marL="0" lvl="0" indent="0" algn="l" rtl="0">
              <a:lnSpc>
                <a:spcPct val="115000"/>
              </a:lnSpc>
              <a:spcBef>
                <a:spcPts val="1000"/>
              </a:spcBef>
              <a:spcAft>
                <a:spcPts val="0"/>
              </a:spcAft>
              <a:buNone/>
            </a:pPr>
            <a:r>
              <a:rPr lang="en-US" sz="2000"/>
              <a:t>Effective July 1, 2021, all Direct Care Workers will be required to complete their training requirements within 90 days of their hire date. This means all agency employees providing Attendant Care services (ATC) or Housekeeping (HSK) must complete the mandatory Direct Care Worker training, </a:t>
            </a:r>
            <a:r>
              <a:rPr lang="en-US" sz="2000" u="sng"/>
              <a:t>including parents providing these services to their minor children</a:t>
            </a:r>
            <a:r>
              <a:rPr lang="en-US" sz="2000"/>
              <a:t>. </a:t>
            </a:r>
            <a:endParaRPr sz="2000"/>
          </a:p>
          <a:p>
            <a:pPr marL="0" lvl="0" indent="0" algn="l" rtl="0">
              <a:lnSpc>
                <a:spcPct val="115000"/>
              </a:lnSpc>
              <a:spcBef>
                <a:spcPts val="0"/>
              </a:spcBef>
              <a:spcAft>
                <a:spcPts val="0"/>
              </a:spcAft>
              <a:buNone/>
            </a:pPr>
            <a:r>
              <a:rPr lang="en-US" sz="2000"/>
              <a:t>The target date for completion is September 30, 2021.</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US" sz="2000"/>
              <a:t>Qualified Vendors that believe they will be unable to comply by this date may submit a compliance plan to the Division no later than August 30, 2021, documenting their plan to bring their employees into compliance and the anticipated date of compliance.</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US" sz="2000"/>
              <a:t>Questions about this requirement and compliance plans should be submitted via email to</a:t>
            </a:r>
            <a:endParaRPr sz="2000"/>
          </a:p>
          <a:p>
            <a:pPr marL="0" lvl="0" indent="0" algn="l" rtl="0">
              <a:lnSpc>
                <a:spcPct val="115000"/>
              </a:lnSpc>
              <a:spcBef>
                <a:spcPts val="0"/>
              </a:spcBef>
              <a:spcAft>
                <a:spcPts val="0"/>
              </a:spcAft>
              <a:buNone/>
            </a:pPr>
            <a:r>
              <a:rPr lang="en-US" sz="2000" u="sng">
                <a:solidFill>
                  <a:schemeClr val="hlink"/>
                </a:solidFill>
                <a:hlinkClick r:id="rId3"/>
              </a:rPr>
              <a:t>DDDHCBS@azdes.gov</a:t>
            </a:r>
            <a:r>
              <a:rPr lang="en-US" sz="2000"/>
              <a:t>.</a:t>
            </a:r>
            <a:endParaRPr sz="2000">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
          <p:cNvSpPr txBox="1">
            <a:spLocks noGrp="1"/>
          </p:cNvSpPr>
          <p:nvPr>
            <p:ph type="title"/>
          </p:nvPr>
        </p:nvSpPr>
        <p:spPr>
          <a:xfrm>
            <a:off x="838200" y="290308"/>
            <a:ext cx="10515600" cy="677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a:t>COVID-19 Updates</a:t>
            </a:r>
            <a:endParaRPr/>
          </a:p>
        </p:txBody>
      </p:sp>
      <p:sp>
        <p:nvSpPr>
          <p:cNvPr id="294" name="Google Shape;294;p2"/>
          <p:cNvSpPr txBox="1">
            <a:spLocks noGrp="1"/>
          </p:cNvSpPr>
          <p:nvPr>
            <p:ph type="body" idx="1"/>
          </p:nvPr>
        </p:nvSpPr>
        <p:spPr>
          <a:xfrm>
            <a:off x="1027050" y="1476800"/>
            <a:ext cx="10137900" cy="4768500"/>
          </a:xfrm>
          <a:prstGeom prst="rect">
            <a:avLst/>
          </a:prstGeom>
          <a:noFill/>
          <a:ln>
            <a:noFill/>
          </a:ln>
        </p:spPr>
        <p:txBody>
          <a:bodyPr spcFirstLastPara="1" wrap="square" lIns="57150"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000000"/>
                </a:solidFill>
              </a:rPr>
              <a:t>AHCCCS American Rescue Plan Act (ARPA) of 2021</a:t>
            </a:r>
            <a:endParaRPr b="1">
              <a:solidFill>
                <a:srgbClr val="000000"/>
              </a:solidFill>
            </a:endParaRPr>
          </a:p>
          <a:p>
            <a:pPr marL="114300" lvl="0" indent="0" algn="l" rtl="0">
              <a:lnSpc>
                <a:spcPct val="90000"/>
              </a:lnSpc>
              <a:spcBef>
                <a:spcPts val="1000"/>
              </a:spcBef>
              <a:spcAft>
                <a:spcPts val="0"/>
              </a:spcAft>
              <a:buNone/>
            </a:pPr>
            <a:r>
              <a:rPr lang="en-US" sz="2400" b="1" i="0" u="none" strike="noStrike">
                <a:latin typeface="Arial"/>
                <a:ea typeface="Arial"/>
                <a:cs typeface="Arial"/>
                <a:sym typeface="Arial"/>
              </a:rPr>
              <a:t>Parents as Paid Caregivers</a:t>
            </a:r>
            <a:endParaRPr/>
          </a:p>
          <a:p>
            <a:pPr marL="463550" lvl="0" indent="0" algn="l" rtl="0">
              <a:lnSpc>
                <a:spcPct val="100000"/>
              </a:lnSpc>
              <a:spcBef>
                <a:spcPts val="600"/>
              </a:spcBef>
              <a:spcAft>
                <a:spcPts val="0"/>
              </a:spcAft>
              <a:buSzPts val="2800"/>
              <a:buNone/>
            </a:pPr>
            <a:r>
              <a:rPr lang="en-US" sz="2000"/>
              <a:t>AHCCCS has requested this as a </a:t>
            </a:r>
            <a:r>
              <a:rPr lang="en-US" sz="2000" b="0" i="0" u="none" strike="noStrike">
                <a:latin typeface="Arial"/>
                <a:ea typeface="Arial"/>
                <a:cs typeface="Arial"/>
                <a:sym typeface="Arial"/>
              </a:rPr>
              <a:t>time-limited service through March 31, 2024</a:t>
            </a:r>
            <a:r>
              <a:rPr lang="en-US" sz="2000"/>
              <a:t>, to help prevent gaps in care due to current challenges associated with DCW recruitment and retention</a:t>
            </a:r>
            <a:endParaRPr sz="2000" b="0" i="0" u="none" strike="noStrike">
              <a:latin typeface="Arial"/>
              <a:ea typeface="Arial"/>
              <a:cs typeface="Arial"/>
              <a:sym typeface="Arial"/>
            </a:endParaRPr>
          </a:p>
          <a:p>
            <a:pPr marL="463550" lvl="0" indent="0" algn="l" rtl="0">
              <a:lnSpc>
                <a:spcPct val="100000"/>
              </a:lnSpc>
              <a:spcBef>
                <a:spcPts val="1000"/>
              </a:spcBef>
              <a:spcAft>
                <a:spcPts val="0"/>
              </a:spcAft>
              <a:buSzPts val="2800"/>
              <a:buNone/>
            </a:pPr>
            <a:r>
              <a:rPr lang="en-US" sz="2000"/>
              <a:t>P</a:t>
            </a:r>
            <a:r>
              <a:rPr lang="en-US" sz="2000" b="0" i="0" u="none" strike="noStrike">
                <a:latin typeface="Arial"/>
                <a:ea typeface="Arial"/>
                <a:cs typeface="Arial"/>
                <a:sym typeface="Arial"/>
              </a:rPr>
              <a:t>arents will be required to:</a:t>
            </a:r>
            <a:endParaRPr sz="2000" b="0" i="0" u="none" strike="noStrike">
              <a:latin typeface="Arial"/>
              <a:ea typeface="Arial"/>
              <a:cs typeface="Arial"/>
              <a:sym typeface="Arial"/>
            </a:endParaRPr>
          </a:p>
          <a:p>
            <a:pPr marL="742950" lvl="0" indent="-355600" algn="l" rtl="0">
              <a:lnSpc>
                <a:spcPct val="115000"/>
              </a:lnSpc>
              <a:spcBef>
                <a:spcPts val="600"/>
              </a:spcBef>
              <a:spcAft>
                <a:spcPts val="0"/>
              </a:spcAft>
              <a:buSzPts val="2000"/>
              <a:buFont typeface="Arial"/>
              <a:buChar char="•"/>
            </a:pPr>
            <a:r>
              <a:rPr lang="en-US" sz="2000"/>
              <a:t>B</a:t>
            </a:r>
            <a:r>
              <a:rPr lang="en-US" sz="2000" b="0" i="0" u="none" strike="noStrike">
                <a:latin typeface="Arial"/>
                <a:ea typeface="Arial"/>
                <a:cs typeface="Arial"/>
                <a:sym typeface="Arial"/>
              </a:rPr>
              <a:t>e employed by an Attendant Care agency (Qualified Vendor Agency)</a:t>
            </a:r>
            <a:endParaRPr sz="2000" b="0" i="0" u="none" strike="noStrike">
              <a:latin typeface="Arial"/>
              <a:ea typeface="Arial"/>
              <a:cs typeface="Arial"/>
              <a:sym typeface="Arial"/>
            </a:endParaRPr>
          </a:p>
          <a:p>
            <a:pPr marL="742950" lvl="0" indent="-355600" algn="l" rtl="0">
              <a:lnSpc>
                <a:spcPct val="115000"/>
              </a:lnSpc>
              <a:spcBef>
                <a:spcPts val="0"/>
              </a:spcBef>
              <a:spcAft>
                <a:spcPts val="0"/>
              </a:spcAft>
              <a:buSzPts val="2000"/>
              <a:buFont typeface="Arial"/>
              <a:buChar char="•"/>
            </a:pPr>
            <a:r>
              <a:rPr lang="en-US" sz="2000"/>
              <a:t>M</a:t>
            </a:r>
            <a:r>
              <a:rPr lang="en-US" sz="2000" b="0" i="0" u="none" strike="noStrike">
                <a:latin typeface="Arial"/>
                <a:ea typeface="Arial"/>
                <a:cs typeface="Arial"/>
                <a:sym typeface="Arial"/>
              </a:rPr>
              <a:t>eet all </a:t>
            </a:r>
            <a:r>
              <a:rPr lang="en-US" sz="2000"/>
              <a:t>requirements</a:t>
            </a:r>
            <a:r>
              <a:rPr lang="en-US" sz="2000" b="0" i="0" u="none" strike="noStrike">
                <a:latin typeface="Arial"/>
                <a:ea typeface="Arial"/>
                <a:cs typeface="Arial"/>
                <a:sym typeface="Arial"/>
              </a:rPr>
              <a:t> for employment</a:t>
            </a:r>
            <a:endParaRPr sz="2000"/>
          </a:p>
          <a:p>
            <a:pPr marL="742950" lvl="0" indent="-355600" algn="l" rtl="0">
              <a:lnSpc>
                <a:spcPct val="115000"/>
              </a:lnSpc>
              <a:spcBef>
                <a:spcPts val="0"/>
              </a:spcBef>
              <a:spcAft>
                <a:spcPts val="0"/>
              </a:spcAft>
              <a:buSzPts val="2000"/>
              <a:buFont typeface="Arial"/>
              <a:buChar char="•"/>
            </a:pPr>
            <a:r>
              <a:rPr lang="en-US" sz="2000"/>
              <a:t>C</a:t>
            </a:r>
            <a:r>
              <a:rPr lang="en-US" sz="2000" b="0" i="0" u="none" strike="noStrike">
                <a:latin typeface="Arial"/>
                <a:ea typeface="Arial"/>
                <a:cs typeface="Arial"/>
                <a:sym typeface="Arial"/>
              </a:rPr>
              <a:t>omply with </a:t>
            </a:r>
            <a:r>
              <a:rPr lang="en-US" sz="2000"/>
              <a:t>E</a:t>
            </a:r>
            <a:r>
              <a:rPr lang="en-US" sz="2000" b="0" i="0" u="none" strike="noStrike">
                <a:latin typeface="Arial"/>
                <a:ea typeface="Arial"/>
                <a:cs typeface="Arial"/>
                <a:sym typeface="Arial"/>
              </a:rPr>
              <a:t>lectronic </a:t>
            </a:r>
            <a:r>
              <a:rPr lang="en-US" sz="2000"/>
              <a:t>V</a:t>
            </a:r>
            <a:r>
              <a:rPr lang="en-US" sz="2000" b="0" i="0" u="none" strike="noStrike">
                <a:latin typeface="Arial"/>
                <a:ea typeface="Arial"/>
                <a:cs typeface="Arial"/>
                <a:sym typeface="Arial"/>
              </a:rPr>
              <a:t>isit </a:t>
            </a:r>
            <a:r>
              <a:rPr lang="en-US" sz="2000"/>
              <a:t>V</a:t>
            </a:r>
            <a:r>
              <a:rPr lang="en-US" sz="2000" b="0" i="0" u="none" strike="noStrike">
                <a:latin typeface="Arial"/>
                <a:ea typeface="Arial"/>
                <a:cs typeface="Arial"/>
                <a:sym typeface="Arial"/>
              </a:rPr>
              <a:t>erification (EVV) requirements</a:t>
            </a:r>
            <a:endParaRPr sz="2000" b="0" i="0" u="none" strike="noStrike">
              <a:latin typeface="Arial"/>
              <a:ea typeface="Arial"/>
              <a:cs typeface="Arial"/>
              <a:sym typeface="Arial"/>
            </a:endParaRPr>
          </a:p>
          <a:p>
            <a:pPr marL="0" lvl="0" indent="0" algn="l" rtl="0">
              <a:lnSpc>
                <a:spcPct val="100000"/>
              </a:lnSpc>
              <a:spcBef>
                <a:spcPts val="1000"/>
              </a:spcBef>
              <a:spcAft>
                <a:spcPts val="0"/>
              </a:spcAft>
              <a:buNone/>
            </a:pPr>
            <a:r>
              <a:rPr lang="en-US" sz="2000"/>
              <a:t>To read the complete AHCCCS ARPA Proposal:  </a:t>
            </a:r>
            <a:r>
              <a:rPr lang="en-US" sz="2000" u="sng">
                <a:solidFill>
                  <a:schemeClr val="hlink"/>
                </a:solidFill>
                <a:hlinkClick r:id="rId3"/>
              </a:rPr>
              <a:t>https://bit.ly/ahcccsarpaplan</a:t>
            </a:r>
            <a:r>
              <a:rPr lang="en-US" sz="2000"/>
              <a:t>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662940" y="172721"/>
            <a:ext cx="11049000" cy="96538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959"/>
              <a:buFont typeface="Arial"/>
              <a:buNone/>
            </a:pPr>
            <a:r>
              <a:rPr lang="en-US" sz="4000"/>
              <a:t>COVID-19</a:t>
            </a:r>
            <a:r>
              <a:rPr lang="en-US" sz="3959"/>
              <a:t> Member Positive Tests</a:t>
            </a:r>
            <a:endParaRPr/>
          </a:p>
        </p:txBody>
      </p:sp>
      <p:pic>
        <p:nvPicPr>
          <p:cNvPr id="300" name="Google Shape;300;p51" title="Member Positive Cases - Own/Family Home &amp; Licensed Facilities"/>
          <p:cNvPicPr preferRelativeResize="0"/>
          <p:nvPr/>
        </p:nvPicPr>
        <p:blipFill rotWithShape="1">
          <a:blip r:embed="rId3">
            <a:alphaModFix/>
          </a:blip>
          <a:srcRect t="4318" r="1550" b="2940"/>
          <a:stretch/>
        </p:blipFill>
        <p:spPr>
          <a:xfrm>
            <a:off x="0" y="1138100"/>
            <a:ext cx="12192001" cy="565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662940" y="172721"/>
            <a:ext cx="11049000" cy="96538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959"/>
              <a:buFont typeface="Arial"/>
              <a:buNone/>
            </a:pPr>
            <a:r>
              <a:rPr lang="en-US" sz="4000"/>
              <a:t>COVID-19</a:t>
            </a:r>
            <a:r>
              <a:rPr lang="en-US" sz="3959"/>
              <a:t> Member Mortality</a:t>
            </a:r>
            <a:endParaRPr/>
          </a:p>
        </p:txBody>
      </p:sp>
      <p:pic>
        <p:nvPicPr>
          <p:cNvPr id="306" name="Google Shape;306;p52" title="Member Deaths - Own/Family Home &amp; Licensed Facilities"/>
          <p:cNvPicPr preferRelativeResize="0"/>
          <p:nvPr/>
        </p:nvPicPr>
        <p:blipFill rotWithShape="1">
          <a:blip r:embed="rId3">
            <a:alphaModFix/>
          </a:blip>
          <a:srcRect l="2606" t="4759" r="2223" b="2950"/>
          <a:stretch/>
        </p:blipFill>
        <p:spPr>
          <a:xfrm>
            <a:off x="0" y="1138107"/>
            <a:ext cx="12191999" cy="5643693"/>
          </a:xfrm>
          <a:prstGeom prst="rect">
            <a:avLst/>
          </a:prstGeom>
          <a:noFill/>
          <a:ln w="9525" cap="flat" cmpd="sng">
            <a:solidFill>
              <a:srgbClr val="0B2D7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662940" y="172721"/>
            <a:ext cx="11049000" cy="96538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959"/>
              <a:buFont typeface="Arial"/>
              <a:buNone/>
            </a:pPr>
            <a:r>
              <a:rPr lang="en-US" sz="4000"/>
              <a:t>COVID-19</a:t>
            </a:r>
            <a:r>
              <a:rPr lang="en-US" sz="3959"/>
              <a:t> Member Positive Cases &amp; Mortality</a:t>
            </a:r>
            <a:endParaRPr/>
          </a:p>
        </p:txBody>
      </p:sp>
      <p:pic>
        <p:nvPicPr>
          <p:cNvPr id="312" name="Google Shape;312;p53" title="Chart"/>
          <p:cNvPicPr preferRelativeResize="0"/>
          <p:nvPr/>
        </p:nvPicPr>
        <p:blipFill rotWithShape="1">
          <a:blip r:embed="rId3">
            <a:alphaModFix/>
          </a:blip>
          <a:srcRect/>
          <a:stretch/>
        </p:blipFill>
        <p:spPr>
          <a:xfrm>
            <a:off x="0" y="1214300"/>
            <a:ext cx="12191999" cy="57198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B2D72"/>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3995</Words>
  <Application>Microsoft Office PowerPoint</Application>
  <PresentationFormat>Widescreen</PresentationFormat>
  <Paragraphs>322</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Noto Sans Symbols</vt:lpstr>
      <vt:lpstr>Quattrocento Sans</vt:lpstr>
      <vt:lpstr>Times New Roman</vt:lpstr>
      <vt:lpstr>Verdana</vt:lpstr>
      <vt:lpstr>Office Theme</vt:lpstr>
      <vt:lpstr>Retrospect</vt:lpstr>
      <vt:lpstr>Division of Developmental Disabilities August 5, 2021</vt:lpstr>
      <vt:lpstr>Agenda</vt:lpstr>
      <vt:lpstr>COVID-19</vt:lpstr>
      <vt:lpstr>COVID-19 Updates</vt:lpstr>
      <vt:lpstr>COVID-19 Updates</vt:lpstr>
      <vt:lpstr>COVID-19 Updates</vt:lpstr>
      <vt:lpstr>COVID-19 Member Positive Tests</vt:lpstr>
      <vt:lpstr>COVID-19 Member Mortality</vt:lpstr>
      <vt:lpstr>COVID-19 Member Positive Cases &amp; Mortality</vt:lpstr>
      <vt:lpstr>COVID-19 Vaccine Distribution Update</vt:lpstr>
      <vt:lpstr>Updated Mask Guidance</vt:lpstr>
      <vt:lpstr>Announcements</vt:lpstr>
      <vt:lpstr>Questions?</vt:lpstr>
      <vt:lpstr>Hourly Nursing Assessment Tool (H-NAT)</vt:lpstr>
      <vt:lpstr>What is the H-NAT?</vt:lpstr>
      <vt:lpstr>Why was it developed?</vt:lpstr>
      <vt:lpstr>Who Developed the H-NAT? </vt:lpstr>
      <vt:lpstr>How is H-NAT used? </vt:lpstr>
      <vt:lpstr>What does the H-NAT mean for you?</vt:lpstr>
      <vt:lpstr>Does the H-NAT consider other family and home elements that may affect supporting the member in the home? </vt:lpstr>
      <vt:lpstr>What is the benefit for members? </vt:lpstr>
      <vt:lpstr>How can members and caregivers learn more about the H-NAT? </vt:lpstr>
      <vt:lpstr>PowerPoint Presentation</vt:lpstr>
      <vt:lpstr>DDD COVID Vaccination Statistics</vt:lpstr>
      <vt:lpstr>DDD Vaccination Collaboration</vt:lpstr>
      <vt:lpstr>DDD Population</vt:lpstr>
      <vt:lpstr>DDD COVID Vaccine Eligible Population</vt:lpstr>
      <vt:lpstr>DDD Current Vaccination Data 07/15/2021 All Eligible DDD Members</vt:lpstr>
      <vt:lpstr>DDD Survey Campaign</vt:lpstr>
      <vt:lpstr>DDD Survey Campaign</vt:lpstr>
      <vt:lpstr>Continuing Topics</vt:lpstr>
      <vt:lpstr>DDD Vaccination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Developmental Disabilities August 5, 2021</dc:title>
  <dc:creator>Regina Mitzel</dc:creator>
  <cp:lastModifiedBy>Trentacoste, Joseph P</cp:lastModifiedBy>
  <cp:revision>1</cp:revision>
  <dcterms:created xsi:type="dcterms:W3CDTF">2015-09-29T20:32:42Z</dcterms:created>
  <dcterms:modified xsi:type="dcterms:W3CDTF">2021-08-06T14:23:43Z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0x01010045D023A890024748BAA8C5F759D5DD2C</vt:lpwstr>
  </property>
</Properties>
</file>